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6.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7.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2E9B_72D39CC8.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4.xml" ContentType="application/vnd.openxmlformats-officedocument.presentationml.tags+xml"/>
  <Override PartName="/ppt/notesSlides/notesSlide42.xml" ContentType="application/vnd.openxmlformats-officedocument.presentationml.notesSlide+xml"/>
  <Override PartName="/ppt/tags/tag45.xml" ContentType="application/vnd.openxmlformats-officedocument.presentationml.tags+xml"/>
  <Override PartName="/ppt/notesSlides/notesSlide43.xml" ContentType="application/vnd.openxmlformats-officedocument.presentationml.notesSlide+xml"/>
  <Override PartName="/ppt/tags/tag4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3" r:id="rId7"/>
    <p:sldMasterId id="2147483766" r:id="rId8"/>
    <p:sldMasterId id="2147483794" r:id="rId9"/>
    <p:sldMasterId id="2147483870" r:id="rId10"/>
    <p:sldMasterId id="2147483947" r:id="rId11"/>
  </p:sldMasterIdLst>
  <p:notesMasterIdLst>
    <p:notesMasterId r:id="rId137"/>
  </p:notesMasterIdLst>
  <p:sldIdLst>
    <p:sldId id="2076136518" r:id="rId12"/>
    <p:sldId id="2076138301" r:id="rId13"/>
    <p:sldId id="2076138303" r:id="rId14"/>
    <p:sldId id="2076138304" r:id="rId15"/>
    <p:sldId id="2145705728" r:id="rId16"/>
    <p:sldId id="2076137318" r:id="rId17"/>
    <p:sldId id="2145705730" r:id="rId18"/>
    <p:sldId id="2076137319" r:id="rId19"/>
    <p:sldId id="2076137798" r:id="rId20"/>
    <p:sldId id="2076137321" r:id="rId21"/>
    <p:sldId id="2076137322" r:id="rId22"/>
    <p:sldId id="2076138288" r:id="rId23"/>
    <p:sldId id="2076137324" r:id="rId24"/>
    <p:sldId id="2076137325" r:id="rId25"/>
    <p:sldId id="2076138289" r:id="rId26"/>
    <p:sldId id="2076137327" r:id="rId27"/>
    <p:sldId id="2076138290" r:id="rId28"/>
    <p:sldId id="2076138291" r:id="rId29"/>
    <p:sldId id="2076137320" r:id="rId30"/>
    <p:sldId id="2147470477" r:id="rId31"/>
    <p:sldId id="2076137330" r:id="rId32"/>
    <p:sldId id="2076137333" r:id="rId33"/>
    <p:sldId id="2076137267" r:id="rId34"/>
    <p:sldId id="10048" r:id="rId35"/>
    <p:sldId id="2076137309" r:id="rId36"/>
    <p:sldId id="2076137758" r:id="rId37"/>
    <p:sldId id="2076137785" r:id="rId38"/>
    <p:sldId id="2076137786" r:id="rId39"/>
    <p:sldId id="2076137816" r:id="rId40"/>
    <p:sldId id="2076138293" r:id="rId41"/>
    <p:sldId id="10057" r:id="rId42"/>
    <p:sldId id="10058" r:id="rId43"/>
    <p:sldId id="2076138294" r:id="rId44"/>
    <p:sldId id="10244" r:id="rId45"/>
    <p:sldId id="10246" r:id="rId46"/>
    <p:sldId id="2076137815" r:id="rId47"/>
    <p:sldId id="2147470478" r:id="rId48"/>
    <p:sldId id="2145705797" r:id="rId49"/>
    <p:sldId id="2147470476" r:id="rId50"/>
    <p:sldId id="2147470479" r:id="rId51"/>
    <p:sldId id="2147470480" r:id="rId52"/>
    <p:sldId id="11931" r:id="rId53"/>
    <p:sldId id="2076137329" r:id="rId54"/>
    <p:sldId id="11933" r:id="rId55"/>
    <p:sldId id="2147470481" r:id="rId56"/>
    <p:sldId id="11916" r:id="rId57"/>
    <p:sldId id="2076138287" r:id="rId58"/>
    <p:sldId id="4395" r:id="rId59"/>
    <p:sldId id="2147470482" r:id="rId60"/>
    <p:sldId id="2076138286" r:id="rId61"/>
    <p:sldId id="2076137313" r:id="rId62"/>
    <p:sldId id="2449" r:id="rId63"/>
    <p:sldId id="2076138272" r:id="rId64"/>
    <p:sldId id="2147470483" r:id="rId65"/>
    <p:sldId id="10050" r:id="rId66"/>
    <p:sldId id="10077" r:id="rId67"/>
    <p:sldId id="2076137919" r:id="rId68"/>
    <p:sldId id="2076137914" r:id="rId69"/>
    <p:sldId id="2452" r:id="rId70"/>
    <p:sldId id="330" r:id="rId71"/>
    <p:sldId id="2076137916" r:id="rId72"/>
    <p:sldId id="261" r:id="rId73"/>
    <p:sldId id="262" r:id="rId74"/>
    <p:sldId id="263" r:id="rId75"/>
    <p:sldId id="2076137917" r:id="rId76"/>
    <p:sldId id="2076137920" r:id="rId77"/>
    <p:sldId id="2076137921" r:id="rId78"/>
    <p:sldId id="334" r:id="rId79"/>
    <p:sldId id="2076137918" r:id="rId80"/>
    <p:sldId id="273" r:id="rId81"/>
    <p:sldId id="2076138281" r:id="rId82"/>
    <p:sldId id="2076138273" r:id="rId83"/>
    <p:sldId id="2076138274" r:id="rId84"/>
    <p:sldId id="1387" r:id="rId85"/>
    <p:sldId id="2076138265" r:id="rId86"/>
    <p:sldId id="2076138275" r:id="rId87"/>
    <p:sldId id="258" r:id="rId88"/>
    <p:sldId id="2076137923" r:id="rId89"/>
    <p:sldId id="2076137328" r:id="rId90"/>
    <p:sldId id="2076138277" r:id="rId91"/>
    <p:sldId id="11915" r:id="rId92"/>
    <p:sldId id="2076137924" r:id="rId93"/>
    <p:sldId id="2076138279" r:id="rId94"/>
    <p:sldId id="2076137929" r:id="rId95"/>
    <p:sldId id="2076137742" r:id="rId96"/>
    <p:sldId id="2076137788" r:id="rId97"/>
    <p:sldId id="2076138283" r:id="rId98"/>
    <p:sldId id="2076137743" r:id="rId99"/>
    <p:sldId id="2076137744" r:id="rId100"/>
    <p:sldId id="2076137745" r:id="rId101"/>
    <p:sldId id="2076137746" r:id="rId102"/>
    <p:sldId id="2076137747" r:id="rId103"/>
    <p:sldId id="2076137748" r:id="rId104"/>
    <p:sldId id="2076137749" r:id="rId105"/>
    <p:sldId id="2076137789" r:id="rId106"/>
    <p:sldId id="2076137750" r:id="rId107"/>
    <p:sldId id="2076137752" r:id="rId108"/>
    <p:sldId id="2076137790" r:id="rId109"/>
    <p:sldId id="2076137753" r:id="rId110"/>
    <p:sldId id="2076137823" r:id="rId111"/>
    <p:sldId id="2076137754" r:id="rId112"/>
    <p:sldId id="2076137773" r:id="rId113"/>
    <p:sldId id="2076137925" r:id="rId114"/>
    <p:sldId id="10650" r:id="rId115"/>
    <p:sldId id="257" r:id="rId116"/>
    <p:sldId id="2076137266" r:id="rId117"/>
    <p:sldId id="2076137726" r:id="rId118"/>
    <p:sldId id="2076137722" r:id="rId119"/>
    <p:sldId id="2076137725" r:id="rId120"/>
    <p:sldId id="2076137926" r:id="rId121"/>
    <p:sldId id="2076138282" r:id="rId122"/>
    <p:sldId id="266" r:id="rId123"/>
    <p:sldId id="267" r:id="rId124"/>
    <p:sldId id="9980" r:id="rId125"/>
    <p:sldId id="2076138284" r:id="rId126"/>
    <p:sldId id="268" r:id="rId127"/>
    <p:sldId id="271" r:id="rId128"/>
    <p:sldId id="274" r:id="rId129"/>
    <p:sldId id="2451" r:id="rId130"/>
    <p:sldId id="2076137930" r:id="rId131"/>
    <p:sldId id="2076138270" r:id="rId132"/>
    <p:sldId id="2076138208" r:id="rId133"/>
    <p:sldId id="2076138271" r:id="rId134"/>
    <p:sldId id="2076138225" r:id="rId135"/>
    <p:sldId id="2076138226"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6518"/>
            <p14:sldId id="2076138301"/>
            <p14:sldId id="2076138303"/>
            <p14:sldId id="2076138304"/>
            <p14:sldId id="2145705728"/>
            <p14:sldId id="2076137318"/>
            <p14:sldId id="2145705730"/>
            <p14:sldId id="2076137319"/>
            <p14:sldId id="2076137798"/>
            <p14:sldId id="2076137321"/>
            <p14:sldId id="2076137322"/>
            <p14:sldId id="2076138288"/>
            <p14:sldId id="2076137324"/>
            <p14:sldId id="2076137325"/>
            <p14:sldId id="2076138289"/>
            <p14:sldId id="2076137327"/>
            <p14:sldId id="2076138290"/>
            <p14:sldId id="2076138291"/>
            <p14:sldId id="2076137320"/>
            <p14:sldId id="2147470477"/>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147470478"/>
            <p14:sldId id="2145705797"/>
            <p14:sldId id="2147470476"/>
            <p14:sldId id="2147470479"/>
            <p14:sldId id="2147470480"/>
            <p14:sldId id="11931"/>
            <p14:sldId id="2076137329"/>
            <p14:sldId id="11933"/>
            <p14:sldId id="2147470481"/>
            <p14:sldId id="11916"/>
            <p14:sldId id="2076138287"/>
            <p14:sldId id="4395"/>
            <p14:sldId id="2147470482"/>
            <p14:sldId id="2076138286"/>
            <p14:sldId id="2076137313"/>
            <p14:sldId id="2449"/>
            <p14:sldId id="2076138272"/>
            <p14:sldId id="214747048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1387"/>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70"/>
            <p14:sldId id="2076138208"/>
            <p14:sldId id="2076138271"/>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D6DCE4"/>
    <a:srgbClr val="000000"/>
    <a:srgbClr val="5C2D91"/>
    <a:srgbClr val="002060"/>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6982" autoAdjust="0"/>
  </p:normalViewPr>
  <p:slideViewPr>
    <p:cSldViewPr snapToGrid="0">
      <p:cViewPr varScale="1">
        <p:scale>
          <a:sx n="91" d="100"/>
          <a:sy n="91" d="100"/>
        </p:scale>
        <p:origin x="1296" y="8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38" Type="http://schemas.openxmlformats.org/officeDocument/2006/relationships/presProps" Target="presProps.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slide" Target="slides/slide123.xml"/><Relationship Id="rId13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slide" Target="slides/slide105.xml"/><Relationship Id="rId124" Type="http://schemas.openxmlformats.org/officeDocument/2006/relationships/slide" Target="slides/slide113.xml"/><Relationship Id="rId129" Type="http://schemas.openxmlformats.org/officeDocument/2006/relationships/slide" Target="slides/slide118.xml"/><Relationship Id="rId137"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32" Type="http://schemas.openxmlformats.org/officeDocument/2006/relationships/slide" Target="slides/slide121.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slide" Target="slides/slide108.xml"/><Relationship Id="rId127" Type="http://schemas.openxmlformats.org/officeDocument/2006/relationships/slide" Target="slides/slide11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30" Type="http://schemas.openxmlformats.org/officeDocument/2006/relationships/slide" Target="slides/slide119.xml"/><Relationship Id="rId135" Type="http://schemas.openxmlformats.org/officeDocument/2006/relationships/slide" Target="slides/slide12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s>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0.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2" Type="http://schemas.openxmlformats.org/officeDocument/2006/relationships/image" Target="../media/image149.svg"/><Relationship Id="rId16" Type="http://schemas.openxmlformats.org/officeDocument/2006/relationships/image" Target="../media/image163.svg"/><Relationship Id="rId1" Type="http://schemas.openxmlformats.org/officeDocument/2006/relationships/image" Target="../media/image148.png"/><Relationship Id="rId6" Type="http://schemas.openxmlformats.org/officeDocument/2006/relationships/image" Target="../media/image153.sv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10" Type="http://schemas.openxmlformats.org/officeDocument/2006/relationships/image" Target="../media/image157.svg"/><Relationship Id="rId4" Type="http://schemas.openxmlformats.org/officeDocument/2006/relationships/image" Target="../media/image151.svg"/><Relationship Id="rId9" Type="http://schemas.openxmlformats.org/officeDocument/2006/relationships/image" Target="../media/image156.png"/><Relationship Id="rId14" Type="http://schemas.openxmlformats.org/officeDocument/2006/relationships/image" Target="../media/image1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0.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2" Type="http://schemas.openxmlformats.org/officeDocument/2006/relationships/image" Target="../media/image149.svg"/><Relationship Id="rId16" Type="http://schemas.openxmlformats.org/officeDocument/2006/relationships/image" Target="../media/image163.svg"/><Relationship Id="rId1" Type="http://schemas.openxmlformats.org/officeDocument/2006/relationships/image" Target="../media/image148.png"/><Relationship Id="rId6" Type="http://schemas.openxmlformats.org/officeDocument/2006/relationships/image" Target="../media/image153.sv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10" Type="http://schemas.openxmlformats.org/officeDocument/2006/relationships/image" Target="../media/image157.svg"/><Relationship Id="rId4" Type="http://schemas.openxmlformats.org/officeDocument/2006/relationships/image" Target="../media/image151.svg"/><Relationship Id="rId9" Type="http://schemas.openxmlformats.org/officeDocument/2006/relationships/image" Target="../media/image156.png"/><Relationship Id="rId14" Type="http://schemas.openxmlformats.org/officeDocument/2006/relationships/image" Target="../media/image161.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solidFill>
                <a:schemeClr val="bg1"/>
              </a:solidFill>
            </a:rPr>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solidFill>
                <a:schemeClr val="bg1"/>
              </a:solidFill>
            </a:rPr>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solidFill>
                <a:schemeClr val="bg1"/>
              </a:solidFill>
            </a:rPr>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solidFill>
                <a:schemeClr val="bg1"/>
              </a:solidFill>
            </a:rPr>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solidFill>
                <a:schemeClr val="bg1"/>
              </a:solidFill>
            </a:rPr>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solidFill>
                <a:schemeClr val="bg1"/>
              </a:solidFill>
            </a:rPr>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solidFill>
                <a:schemeClr val="bg1"/>
              </a:solidFill>
            </a:rPr>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solidFill>
                <a:schemeClr val="bg1"/>
              </a:solidFill>
            </a:rPr>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63326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1/24/2022 9:34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78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takes place across three spaces</a:t>
            </a:r>
          </a:p>
          <a:p>
            <a:endParaRPr lang="en-US" dirty="0"/>
          </a:p>
          <a:p>
            <a:r>
              <a:rPr lang="en-US" dirty="0"/>
              <a:t>The main call, where we are now, as well as small group channels for collaborative activities.</a:t>
            </a:r>
          </a:p>
          <a:p>
            <a:endParaRPr lang="en-US" dirty="0"/>
          </a:p>
          <a:p>
            <a:r>
              <a:rPr lang="en-US" dirty="0"/>
              <a:t>Hands on labs are also provided during this training, it is recommended that you remain in your table group calls when working on labs in case you have questions or run into difficulties.</a:t>
            </a:r>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09874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575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42</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44</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518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4:43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895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50</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51</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takes place across three spaces</a:t>
            </a:r>
          </a:p>
          <a:p>
            <a:endParaRPr lang="en-US" dirty="0"/>
          </a:p>
          <a:p>
            <a:r>
              <a:rPr lang="en-US" dirty="0"/>
              <a:t>The main call, where we are now, as well as small group channels for collaborative activities.</a:t>
            </a:r>
          </a:p>
          <a:p>
            <a:endParaRPr lang="en-US" dirty="0"/>
          </a:p>
          <a:p>
            <a:r>
              <a:rPr lang="en-US" dirty="0"/>
              <a:t>Hands on labs are also provided during this training, it is recommended that you remain in your table group calls when working on labs in case you have questions or run into difficulties.</a:t>
            </a:r>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094725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407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5:19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61</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9:34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69</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9:34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9:34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1/24/2022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1/24/2022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9:34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81</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99</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Synapse studio provides a unified workspace for your data prep, data management, data warehousing, big data, and AI tasks. The highly visual, code-free interface works for everyone. Here, data engineers can manage data pipelines, database administrators can automate query optimization, and data scientists can build proofs of concept in minutes.</a:t>
            </a:r>
          </a:p>
          <a:p>
            <a:endParaRPr lang="en-US" dirty="0"/>
          </a:p>
          <a:p>
            <a:r>
              <a:rPr lang="en-US" dirty="0"/>
              <a:t>Synapse Studio is the web-native experience that ties everything together in one location so you can do every task you need to build a complete solution.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1/24/2022 9:34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78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100</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9:34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1/24/2022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9:34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https://www.menti.com/ptmheqr6n3</a:t>
            </a:r>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7</a:t>
            </a:fld>
            <a:endParaRPr lang="en-US" dirty="0"/>
          </a:p>
        </p:txBody>
      </p:sp>
    </p:spTree>
    <p:extLst>
      <p:ext uri="{BB962C8B-B14F-4D97-AF65-F5344CB8AC3E}">
        <p14:creationId xmlns:p14="http://schemas.microsoft.com/office/powerpoint/2010/main" val="400918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37247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7.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image" Target="../media/image41.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27.jpe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33726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07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94083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556271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9831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08634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8868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8665209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02346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738664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979730112"/>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2262763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438222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690570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2792658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8309553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2886257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50952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656966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493282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43322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388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760729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6560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4425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340398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99564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7818303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32748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58525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01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6620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9534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82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911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7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499006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394908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0432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58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1129126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70006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927959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732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3053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71410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7947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20783886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3047300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828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53845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01515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4390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6563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1383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2876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093662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669753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1297867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3789812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5345942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6802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177837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839438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2235974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27498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4659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97726850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4917360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253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73191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04803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4886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55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73875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53510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8690105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7786423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2241644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8155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07846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605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063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62549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93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29023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9752116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716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0150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908826159"/>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17377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55362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45992557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60893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0731543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5337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906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64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69758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98246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214144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1524971"/>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04983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424916845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2736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0362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8444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6387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534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6514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8248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539134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1683767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1334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532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66796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3127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4106285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240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909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89610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8575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45462906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1866589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13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16469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20219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65219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363712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74668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307581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839114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1698521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04455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6582114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5743079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41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4992470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51378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133327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934817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347288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36825858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897565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5339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7216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0850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849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94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25236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8124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8387120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762527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986360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535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88333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96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902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5095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8286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78713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63931120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228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4790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366111786"/>
      </p:ext>
    </p:extLst>
  </p:cSld>
  <p:clrMapOvr>
    <a:masterClrMapping/>
  </p:clrMapOvr>
  <p:transition>
    <p:fade/>
  </p:transition>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95945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87289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784297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764964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739790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145706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492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5492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446379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620914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680313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6746819"/>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4799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214496079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73868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0844492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1726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953132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5290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02845500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694075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0321307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85511771"/>
      </p:ext>
    </p:extLst>
  </p:cSld>
  <p:clrMapOvr>
    <a:masterClrMapping/>
  </p:clrMapOvr>
  <p:transition>
    <p:fade/>
  </p:transition>
  <p:extLst>
    <p:ext uri="{DCECCB84-F9BA-43D5-87BE-67443E8EF086}">
      <p15:sldGuideLst xmlns:p15="http://schemas.microsoft.com/office/powerpoint/2012/main"/>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062755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8694065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8410210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9396047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46022941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4515203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289624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7478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0461031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02552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7095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43737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5939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59874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171598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2973076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8578301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59992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52653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36773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2553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3225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744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4276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5881782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9697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316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53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223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63070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01344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42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43473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428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778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096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3028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35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6537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180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23908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4295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6812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037362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40431440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54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84374056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126891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image" Target="../media/image1.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image" Target="../media/image21.emf"/><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theme" Target="../theme/theme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image" Target="../media/image22.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63" Type="http://schemas.openxmlformats.org/officeDocument/2006/relationships/slideLayout" Target="../slideLayouts/slideLayout192.xml"/><Relationship Id="rId68" Type="http://schemas.openxmlformats.org/officeDocument/2006/relationships/slideLayout" Target="../slideLayouts/slideLayout197.xml"/><Relationship Id="rId76" Type="http://schemas.openxmlformats.org/officeDocument/2006/relationships/theme" Target="../theme/theme6.xml"/><Relationship Id="rId7" Type="http://schemas.openxmlformats.org/officeDocument/2006/relationships/slideLayout" Target="../slideLayouts/slideLayout136.xml"/><Relationship Id="rId71" Type="http://schemas.openxmlformats.org/officeDocument/2006/relationships/slideLayout" Target="../slideLayouts/slideLayout200.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slideLayout" Target="../slideLayouts/slideLayout187.xml"/><Relationship Id="rId66" Type="http://schemas.openxmlformats.org/officeDocument/2006/relationships/slideLayout" Target="../slideLayouts/slideLayout195.xml"/><Relationship Id="rId74" Type="http://schemas.openxmlformats.org/officeDocument/2006/relationships/slideLayout" Target="../slideLayouts/slideLayout20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slideLayout" Target="../slideLayouts/slideLayout186.xml"/><Relationship Id="rId61" Type="http://schemas.openxmlformats.org/officeDocument/2006/relationships/slideLayout" Target="../slideLayouts/slideLayout190.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60" Type="http://schemas.openxmlformats.org/officeDocument/2006/relationships/slideLayout" Target="../slideLayouts/slideLayout189.xml"/><Relationship Id="rId65" Type="http://schemas.openxmlformats.org/officeDocument/2006/relationships/slideLayout" Target="../slideLayouts/slideLayout194.xml"/><Relationship Id="rId73" Type="http://schemas.openxmlformats.org/officeDocument/2006/relationships/slideLayout" Target="../slideLayouts/slideLayout20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slideLayout" Target="../slideLayouts/slideLayout185.xml"/><Relationship Id="rId64" Type="http://schemas.openxmlformats.org/officeDocument/2006/relationships/slideLayout" Target="../slideLayouts/slideLayout193.xml"/><Relationship Id="rId69" Type="http://schemas.openxmlformats.org/officeDocument/2006/relationships/slideLayout" Target="../slideLayouts/slideLayout198.xml"/><Relationship Id="rId77" Type="http://schemas.openxmlformats.org/officeDocument/2006/relationships/image" Target="../media/image5.emf"/><Relationship Id="rId8" Type="http://schemas.openxmlformats.org/officeDocument/2006/relationships/slideLayout" Target="../slideLayouts/slideLayout137.xml"/><Relationship Id="rId51" Type="http://schemas.openxmlformats.org/officeDocument/2006/relationships/slideLayout" Target="../slideLayouts/slideLayout180.xml"/><Relationship Id="rId72" Type="http://schemas.openxmlformats.org/officeDocument/2006/relationships/slideLayout" Target="../slideLayouts/slideLayout201.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59" Type="http://schemas.openxmlformats.org/officeDocument/2006/relationships/slideLayout" Target="../slideLayouts/slideLayout188.xml"/><Relationship Id="rId67" Type="http://schemas.openxmlformats.org/officeDocument/2006/relationships/slideLayout" Target="../slideLayouts/slideLayout196.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62" Type="http://schemas.openxmlformats.org/officeDocument/2006/relationships/slideLayout" Target="../slideLayouts/slideLayout191.xml"/><Relationship Id="rId70" Type="http://schemas.openxmlformats.org/officeDocument/2006/relationships/slideLayout" Target="../slideLayouts/slideLayout199.xml"/><Relationship Id="rId75" Type="http://schemas.openxmlformats.org/officeDocument/2006/relationships/slideLayout" Target="../slideLayouts/slideLayout204.xml"/><Relationship Id="rId1" Type="http://schemas.openxmlformats.org/officeDocument/2006/relationships/slideLayout" Target="../slideLayouts/slideLayout130.xml"/><Relationship Id="rId6"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9" Type="http://schemas.openxmlformats.org/officeDocument/2006/relationships/slideLayout" Target="../slideLayouts/slideLayout243.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42" Type="http://schemas.openxmlformats.org/officeDocument/2006/relationships/slideLayout" Target="../slideLayouts/slideLayout246.xml"/><Relationship Id="rId47" Type="http://schemas.openxmlformats.org/officeDocument/2006/relationships/slideLayout" Target="../slideLayouts/slideLayout251.xml"/><Relationship Id="rId50" Type="http://schemas.openxmlformats.org/officeDocument/2006/relationships/slideLayout" Target="../slideLayouts/slideLayout254.xml"/><Relationship Id="rId55" Type="http://schemas.openxmlformats.org/officeDocument/2006/relationships/slideLayout" Target="../slideLayouts/slideLayout259.xml"/><Relationship Id="rId63" Type="http://schemas.openxmlformats.org/officeDocument/2006/relationships/slideLayout" Target="../slideLayouts/slideLayout267.xml"/><Relationship Id="rId68" Type="http://schemas.openxmlformats.org/officeDocument/2006/relationships/slideLayout" Target="../slideLayouts/slideLayout272.xml"/><Relationship Id="rId76" Type="http://schemas.openxmlformats.org/officeDocument/2006/relationships/theme" Target="../theme/theme7.xml"/><Relationship Id="rId7" Type="http://schemas.openxmlformats.org/officeDocument/2006/relationships/slideLayout" Target="../slideLayouts/slideLayout211.xml"/><Relationship Id="rId71" Type="http://schemas.openxmlformats.org/officeDocument/2006/relationships/slideLayout" Target="../slideLayouts/slideLayout275.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9" Type="http://schemas.openxmlformats.org/officeDocument/2006/relationships/slideLayout" Target="../slideLayouts/slideLayout233.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slideLayout" Target="../slideLayouts/slideLayout241.xml"/><Relationship Id="rId40" Type="http://schemas.openxmlformats.org/officeDocument/2006/relationships/slideLayout" Target="../slideLayouts/slideLayout244.xml"/><Relationship Id="rId45" Type="http://schemas.openxmlformats.org/officeDocument/2006/relationships/slideLayout" Target="../slideLayouts/slideLayout249.xml"/><Relationship Id="rId53" Type="http://schemas.openxmlformats.org/officeDocument/2006/relationships/slideLayout" Target="../slideLayouts/slideLayout257.xml"/><Relationship Id="rId58" Type="http://schemas.openxmlformats.org/officeDocument/2006/relationships/slideLayout" Target="../slideLayouts/slideLayout262.xml"/><Relationship Id="rId66" Type="http://schemas.openxmlformats.org/officeDocument/2006/relationships/slideLayout" Target="../slideLayouts/slideLayout270.xml"/><Relationship Id="rId74" Type="http://schemas.openxmlformats.org/officeDocument/2006/relationships/slideLayout" Target="../slideLayouts/slideLayout27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49" Type="http://schemas.openxmlformats.org/officeDocument/2006/relationships/slideLayout" Target="../slideLayouts/slideLayout253.xml"/><Relationship Id="rId57" Type="http://schemas.openxmlformats.org/officeDocument/2006/relationships/slideLayout" Target="../slideLayouts/slideLayout261.xml"/><Relationship Id="rId61" Type="http://schemas.openxmlformats.org/officeDocument/2006/relationships/slideLayout" Target="../slideLayouts/slideLayout265.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4" Type="http://schemas.openxmlformats.org/officeDocument/2006/relationships/slideLayout" Target="../slideLayouts/slideLayout248.xml"/><Relationship Id="rId52" Type="http://schemas.openxmlformats.org/officeDocument/2006/relationships/slideLayout" Target="../slideLayouts/slideLayout256.xml"/><Relationship Id="rId60" Type="http://schemas.openxmlformats.org/officeDocument/2006/relationships/slideLayout" Target="../slideLayouts/slideLayout264.xml"/><Relationship Id="rId65" Type="http://schemas.openxmlformats.org/officeDocument/2006/relationships/slideLayout" Target="../slideLayouts/slideLayout269.xml"/><Relationship Id="rId73" Type="http://schemas.openxmlformats.org/officeDocument/2006/relationships/slideLayout" Target="../slideLayouts/slideLayout277.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43" Type="http://schemas.openxmlformats.org/officeDocument/2006/relationships/slideLayout" Target="../slideLayouts/slideLayout247.xml"/><Relationship Id="rId48" Type="http://schemas.openxmlformats.org/officeDocument/2006/relationships/slideLayout" Target="../slideLayouts/slideLayout252.xml"/><Relationship Id="rId56" Type="http://schemas.openxmlformats.org/officeDocument/2006/relationships/slideLayout" Target="../slideLayouts/slideLayout260.xml"/><Relationship Id="rId64" Type="http://schemas.openxmlformats.org/officeDocument/2006/relationships/slideLayout" Target="../slideLayouts/slideLayout268.xml"/><Relationship Id="rId69" Type="http://schemas.openxmlformats.org/officeDocument/2006/relationships/slideLayout" Target="../slideLayouts/slideLayout273.xml"/><Relationship Id="rId77" Type="http://schemas.openxmlformats.org/officeDocument/2006/relationships/image" Target="../media/image5.emf"/><Relationship Id="rId8" Type="http://schemas.openxmlformats.org/officeDocument/2006/relationships/slideLayout" Target="../slideLayouts/slideLayout212.xml"/><Relationship Id="rId51" Type="http://schemas.openxmlformats.org/officeDocument/2006/relationships/slideLayout" Target="../slideLayouts/slideLayout255.xml"/><Relationship Id="rId72" Type="http://schemas.openxmlformats.org/officeDocument/2006/relationships/slideLayout" Target="../slideLayouts/slideLayout276.xml"/><Relationship Id="rId3" Type="http://schemas.openxmlformats.org/officeDocument/2006/relationships/slideLayout" Target="../slideLayouts/slideLayout207.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38" Type="http://schemas.openxmlformats.org/officeDocument/2006/relationships/slideLayout" Target="../slideLayouts/slideLayout242.xml"/><Relationship Id="rId46" Type="http://schemas.openxmlformats.org/officeDocument/2006/relationships/slideLayout" Target="../slideLayouts/slideLayout250.xml"/><Relationship Id="rId59" Type="http://schemas.openxmlformats.org/officeDocument/2006/relationships/slideLayout" Target="../slideLayouts/slideLayout263.xml"/><Relationship Id="rId67" Type="http://schemas.openxmlformats.org/officeDocument/2006/relationships/slideLayout" Target="../slideLayouts/slideLayout271.xml"/><Relationship Id="rId20" Type="http://schemas.openxmlformats.org/officeDocument/2006/relationships/slideLayout" Target="../slideLayouts/slideLayout224.xml"/><Relationship Id="rId41" Type="http://schemas.openxmlformats.org/officeDocument/2006/relationships/slideLayout" Target="../slideLayouts/slideLayout245.xml"/><Relationship Id="rId54" Type="http://schemas.openxmlformats.org/officeDocument/2006/relationships/slideLayout" Target="../slideLayouts/slideLayout258.xml"/><Relationship Id="rId62" Type="http://schemas.openxmlformats.org/officeDocument/2006/relationships/slideLayout" Target="../slideLayouts/slideLayout266.xml"/><Relationship Id="rId70" Type="http://schemas.openxmlformats.org/officeDocument/2006/relationships/slideLayout" Target="../slideLayouts/slideLayout274.xml"/><Relationship Id="rId75" Type="http://schemas.openxmlformats.org/officeDocument/2006/relationships/slideLayout" Target="../slideLayouts/slideLayout279.xml"/><Relationship Id="rId1" Type="http://schemas.openxmlformats.org/officeDocument/2006/relationships/slideLayout" Target="../slideLayouts/slideLayout205.xml"/><Relationship Id="rId6" Type="http://schemas.openxmlformats.org/officeDocument/2006/relationships/slideLayout" Target="../slideLayouts/slideLayout2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image" Target="../media/image21.emf"/><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theme" Target="../theme/theme8.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946"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56870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21843945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0920963"/>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 id="2147483841" r:id="rId47"/>
    <p:sldLayoutId id="2147483842" r:id="rId48"/>
    <p:sldLayoutId id="2147483843" r:id="rId49"/>
    <p:sldLayoutId id="2147483844" r:id="rId50"/>
    <p:sldLayoutId id="2147483845" r:id="rId51"/>
    <p:sldLayoutId id="2147483846" r:id="rId52"/>
    <p:sldLayoutId id="2147483847" r:id="rId53"/>
    <p:sldLayoutId id="2147483848" r:id="rId54"/>
    <p:sldLayoutId id="2147483849" r:id="rId55"/>
    <p:sldLayoutId id="2147483850" r:id="rId56"/>
    <p:sldLayoutId id="2147483851" r:id="rId57"/>
    <p:sldLayoutId id="2147483852" r:id="rId58"/>
    <p:sldLayoutId id="2147483853" r:id="rId59"/>
    <p:sldLayoutId id="2147483854" r:id="rId60"/>
    <p:sldLayoutId id="2147483855" r:id="rId61"/>
    <p:sldLayoutId id="2147483856" r:id="rId62"/>
    <p:sldLayoutId id="2147483857" r:id="rId63"/>
    <p:sldLayoutId id="2147483858" r:id="rId64"/>
    <p:sldLayoutId id="2147483859" r:id="rId65"/>
    <p:sldLayoutId id="2147483860" r:id="rId66"/>
    <p:sldLayoutId id="2147483861" r:id="rId67"/>
    <p:sldLayoutId id="2147483862" r:id="rId68"/>
    <p:sldLayoutId id="2147483863" r:id="rId69"/>
    <p:sldLayoutId id="2147483864" r:id="rId70"/>
    <p:sldLayoutId id="2147483865" r:id="rId71"/>
    <p:sldLayoutId id="2147483866" r:id="rId72"/>
    <p:sldLayoutId id="2147483867" r:id="rId73"/>
    <p:sldLayoutId id="2147483868" r:id="rId74"/>
    <p:sldLayoutId id="2147483869"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36706872"/>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3907" r:id="rId37"/>
    <p:sldLayoutId id="2147483908" r:id="rId38"/>
    <p:sldLayoutId id="2147483909" r:id="rId39"/>
    <p:sldLayoutId id="2147483910" r:id="rId40"/>
    <p:sldLayoutId id="2147483911" r:id="rId41"/>
    <p:sldLayoutId id="2147483912" r:id="rId42"/>
    <p:sldLayoutId id="2147483913" r:id="rId43"/>
    <p:sldLayoutId id="2147483914" r:id="rId44"/>
    <p:sldLayoutId id="2147483915" r:id="rId45"/>
    <p:sldLayoutId id="2147483916" r:id="rId46"/>
    <p:sldLayoutId id="2147483917" r:id="rId47"/>
    <p:sldLayoutId id="2147483918" r:id="rId48"/>
    <p:sldLayoutId id="2147483919" r:id="rId49"/>
    <p:sldLayoutId id="2147483920" r:id="rId50"/>
    <p:sldLayoutId id="2147483921" r:id="rId51"/>
    <p:sldLayoutId id="2147483922" r:id="rId52"/>
    <p:sldLayoutId id="2147483923" r:id="rId53"/>
    <p:sldLayoutId id="2147483924" r:id="rId54"/>
    <p:sldLayoutId id="2147483925" r:id="rId55"/>
    <p:sldLayoutId id="2147483926" r:id="rId56"/>
    <p:sldLayoutId id="2147483927" r:id="rId57"/>
    <p:sldLayoutId id="2147483928" r:id="rId58"/>
    <p:sldLayoutId id="2147483929" r:id="rId59"/>
    <p:sldLayoutId id="2147483930" r:id="rId60"/>
    <p:sldLayoutId id="2147483931" r:id="rId61"/>
    <p:sldLayoutId id="2147483932" r:id="rId62"/>
    <p:sldLayoutId id="2147483933" r:id="rId63"/>
    <p:sldLayoutId id="2147483934" r:id="rId64"/>
    <p:sldLayoutId id="2147483935" r:id="rId65"/>
    <p:sldLayoutId id="2147483936" r:id="rId66"/>
    <p:sldLayoutId id="2147483937" r:id="rId67"/>
    <p:sldLayoutId id="2147483938" r:id="rId68"/>
    <p:sldLayoutId id="2147483939" r:id="rId69"/>
    <p:sldLayoutId id="2147483940" r:id="rId70"/>
    <p:sldLayoutId id="2147483941" r:id="rId71"/>
    <p:sldLayoutId id="2147483942" r:id="rId72"/>
    <p:sldLayoutId id="2147483943" r:id="rId73"/>
    <p:sldLayoutId id="2147483944" r:id="rId74"/>
    <p:sldLayoutId id="2147483945"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59389345"/>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10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0.xml"/><Relationship Id="rId1" Type="http://schemas.openxmlformats.org/officeDocument/2006/relationships/slideLayout" Target="../slideLayouts/slideLayout66.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0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105.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211.png"/><Relationship Id="rId21" Type="http://schemas.openxmlformats.org/officeDocument/2006/relationships/image" Target="../media/image214.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210.png"/><Relationship Id="rId16" Type="http://schemas.openxmlformats.org/officeDocument/2006/relationships/diagramQuickStyle" Target="../diagrams/quickStyle5.xml"/><Relationship Id="rId20" Type="http://schemas.openxmlformats.org/officeDocument/2006/relationships/image" Target="../media/image213.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212.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215.png"/></Relationships>
</file>

<file path=ppt/slides/_rels/slide10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8.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122.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60.xml"/><Relationship Id="rId1" Type="http://schemas.openxmlformats.org/officeDocument/2006/relationships/slideLayout" Target="../slideLayouts/slideLayout36.xml"/><Relationship Id="rId4" Type="http://schemas.openxmlformats.org/officeDocument/2006/relationships/image" Target="../media/image22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66.xml"/><Relationship Id="rId5" Type="http://schemas.openxmlformats.org/officeDocument/2006/relationships/image" Target="../media/image85.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34.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6.xml"/><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6.xml"/><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5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66.xml"/><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8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9.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svg"/><Relationship Id="rId2" Type="http://schemas.openxmlformats.org/officeDocument/2006/relationships/notesSlide" Target="../notesSlides/notesSlide19.xml"/><Relationship Id="rId1" Type="http://schemas.openxmlformats.org/officeDocument/2006/relationships/slideLayout" Target="../slideLayouts/slideLayout184.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svg"/><Relationship Id="rId15" Type="http://schemas.openxmlformats.org/officeDocument/2006/relationships/image" Target="../media/image13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emf"/><Relationship Id="rId14" Type="http://schemas.openxmlformats.org/officeDocument/2006/relationships/image" Target="../media/image138.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1.xml"/></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66.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66.xml"/><Relationship Id="rId4" Type="http://schemas.openxmlformats.org/officeDocument/2006/relationships/image" Target="../media/image146.png"/></Relationships>
</file>

<file path=ppt/slides/_rels/slide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59.xml"/><Relationship Id="rId5" Type="http://schemas.openxmlformats.org/officeDocument/2006/relationships/image" Target="../media/image51.png"/><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7.xml"/><Relationship Id="rId1" Type="http://schemas.openxmlformats.org/officeDocument/2006/relationships/slideLayout" Target="../slideLayouts/slideLayout66.xml"/><Relationship Id="rId4" Type="http://schemas.openxmlformats.org/officeDocument/2006/relationships/image" Target="../media/image165.png"/></Relationships>
</file>

<file path=ppt/slides/_rels/slide51.xml.rels><?xml version="1.0" encoding="UTF-8" standalone="yes"?>
<Relationships xmlns="http://schemas.openxmlformats.org/package/2006/relationships"><Relationship Id="rId8" Type="http://schemas.openxmlformats.org/officeDocument/2006/relationships/image" Target="../media/image171.svg"/><Relationship Id="rId13" Type="http://schemas.openxmlformats.org/officeDocument/2006/relationships/image" Target="../media/image176.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notesSlide" Target="../notesSlides/notesSlide28.xml"/><Relationship Id="rId16" Type="http://schemas.openxmlformats.org/officeDocument/2006/relationships/image" Target="../media/image179.svg"/><Relationship Id="rId1" Type="http://schemas.openxmlformats.org/officeDocument/2006/relationships/slideLayout" Target="../slideLayouts/slideLayout66.xml"/><Relationship Id="rId6" Type="http://schemas.openxmlformats.org/officeDocument/2006/relationships/image" Target="../media/image169.sv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svg"/><Relationship Id="rId4" Type="http://schemas.openxmlformats.org/officeDocument/2006/relationships/image" Target="../media/image167.svg"/><Relationship Id="rId9" Type="http://schemas.openxmlformats.org/officeDocument/2006/relationships/image" Target="../media/image172.png"/><Relationship Id="rId14" Type="http://schemas.openxmlformats.org/officeDocument/2006/relationships/image" Target="../media/image177.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181.svg"/><Relationship Id="rId2" Type="http://schemas.openxmlformats.org/officeDocument/2006/relationships/image" Target="../media/image180.png"/><Relationship Id="rId1" Type="http://schemas.openxmlformats.org/officeDocument/2006/relationships/slideLayout" Target="../slideLayouts/slideLayout68.xml"/><Relationship Id="rId5" Type="http://schemas.openxmlformats.org/officeDocument/2006/relationships/image" Target="../media/image183.svg"/><Relationship Id="rId4" Type="http://schemas.openxmlformats.org/officeDocument/2006/relationships/image" Target="../media/image182.pn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9.xml"/><Relationship Id="rId1" Type="http://schemas.openxmlformats.org/officeDocument/2006/relationships/tags" Target="../tags/tag4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66.xml"/><Relationship Id="rId4" Type="http://schemas.openxmlformats.org/officeDocument/2006/relationships/image" Target="../media/image187.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6.xml"/><Relationship Id="rId4" Type="http://schemas.openxmlformats.org/officeDocument/2006/relationships/image" Target="../media/image63.png"/></Relationships>
</file>

<file path=ppt/slides/_rels/slide8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6.xml"/><Relationship Id="rId4" Type="http://schemas.openxmlformats.org/officeDocument/2006/relationships/image" Target="../media/image190.png"/></Relationships>
</file>

<file path=ppt/slides/_rels/slide8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5.xml"/><Relationship Id="rId1" Type="http://schemas.openxmlformats.org/officeDocument/2006/relationships/slideLayout" Target="../slideLayouts/slideLayout66.xml"/><Relationship Id="rId4" Type="http://schemas.openxmlformats.org/officeDocument/2006/relationships/image" Target="../media/image1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46.xml"/><Relationship Id="rId1" Type="http://schemas.openxmlformats.org/officeDocument/2006/relationships/slideLayout" Target="../slideLayouts/slideLayout66.xml"/><Relationship Id="rId5" Type="http://schemas.openxmlformats.org/officeDocument/2006/relationships/image" Target="../media/image195.png"/><Relationship Id="rId4" Type="http://schemas.openxmlformats.org/officeDocument/2006/relationships/image" Target="../media/image194.png"/></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8.xml"/><Relationship Id="rId1" Type="http://schemas.openxmlformats.org/officeDocument/2006/relationships/slideLayout" Target="../slideLayouts/slideLayout66.xml"/><Relationship Id="rId4" Type="http://schemas.openxmlformats.org/officeDocument/2006/relationships/image" Target="../media/image200.png"/></Relationships>
</file>

<file path=ppt/slides/_rels/slide9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3.jpeg"/><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1</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bg1"/>
                </a:solidFill>
              </a:rPr>
              <a:t>Explore data inside the workspace and in linked storage accounts</a:t>
            </a:r>
            <a:endParaRPr lang="en-US" sz="1600" dirty="0">
              <a:solidFill>
                <a:schemeClr val="bg1"/>
              </a:solidFill>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4312196-2CA7-4D7B-AF07-246155FF174F}"/>
              </a:ext>
            </a:extLst>
          </p:cNvPr>
          <p:cNvGrpSpPr/>
          <p:nvPr/>
        </p:nvGrpSpPr>
        <p:grpSpPr>
          <a:xfrm>
            <a:off x="0" y="277666"/>
            <a:ext cx="4751388" cy="729391"/>
            <a:chOff x="0" y="1540386"/>
            <a:chExt cx="4751388" cy="729391"/>
          </a:xfrm>
        </p:grpSpPr>
        <p:sp>
          <p:nvSpPr>
            <p:cNvPr id="13" name="Title 1">
              <a:extLst>
                <a:ext uri="{FF2B5EF4-FFF2-40B4-BE49-F238E27FC236}">
                  <a16:creationId xmlns:a16="http://schemas.microsoft.com/office/drawing/2014/main" id="{208A0439-A639-4368-9D44-21A3FE2E90A7}"/>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a:t>
              </a:r>
            </a:p>
          </p:txBody>
        </p:sp>
        <p:cxnSp>
          <p:nvCxnSpPr>
            <p:cNvPr id="14" name="Straight Connector 13">
              <a:extLst>
                <a:ext uri="{FF2B5EF4-FFF2-40B4-BE49-F238E27FC236}">
                  <a16:creationId xmlns:a16="http://schemas.microsoft.com/office/drawing/2014/main" id="{98C555EF-2636-46D3-8FAB-A47575A0612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8" name="Picture 7">
            <a:extLst>
              <a:ext uri="{FF2B5EF4-FFF2-40B4-BE49-F238E27FC236}">
                <a16:creationId xmlns:a16="http://schemas.microsoft.com/office/drawing/2014/main" id="{C37A4667-B7E2-4AA8-BEC4-A4162EEAAAC4}"/>
              </a:ext>
            </a:extLst>
          </p:cNvPr>
          <p:cNvPicPr>
            <a:picLocks noChangeAspect="1"/>
          </p:cNvPicPr>
          <p:nvPr/>
        </p:nvPicPr>
        <p:blipFill rotWithShape="1">
          <a:blip r:embed="rId4"/>
          <a:srcRect r="14226"/>
          <a:stretch/>
        </p:blipFill>
        <p:spPr>
          <a:xfrm>
            <a:off x="172711" y="1595535"/>
            <a:ext cx="5736073" cy="4171110"/>
          </a:xfrm>
          <a:prstGeom prst="rect">
            <a:avLst/>
          </a:prstGeom>
        </p:spPr>
      </p:pic>
    </p:spTree>
    <p:extLst>
      <p:ext uri="{BB962C8B-B14F-4D97-AF65-F5344CB8AC3E}">
        <p14:creationId xmlns:p14="http://schemas.microsoft.com/office/powerpoint/2010/main" val="1207673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113675"/>
            <a:ext cx="10294448" cy="465621"/>
          </a:xfrm>
        </p:spPr>
        <p:txBody>
          <a:bodyPr/>
          <a:lstStyle/>
          <a:p>
            <a:r>
              <a:rPr lang="en-US" sz="1800" dirty="0">
                <a:solidFill>
                  <a:schemeClr val="bg1"/>
                </a:solidFill>
              </a:rPr>
              <a:t>Browse Azure Data Lake Storage Gen2 accounts – filesystems, Azure Data Explorer – clusters, Azure Cosmos DB -containers</a:t>
            </a:r>
            <a:endParaRPr lang="en-US" sz="1600" dirty="0">
              <a:solidFill>
                <a:schemeClr val="bg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369037D-5823-42FE-A3EF-2B0EFB0899F6}"/>
              </a:ext>
            </a:extLst>
          </p:cNvPr>
          <p:cNvGrpSpPr/>
          <p:nvPr/>
        </p:nvGrpSpPr>
        <p:grpSpPr>
          <a:xfrm>
            <a:off x="0" y="277666"/>
            <a:ext cx="4751388" cy="729391"/>
            <a:chOff x="0" y="1540386"/>
            <a:chExt cx="4751388" cy="729391"/>
          </a:xfrm>
        </p:grpSpPr>
        <p:sp>
          <p:nvSpPr>
            <p:cNvPr id="25" name="Title 1">
              <a:extLst>
                <a:ext uri="{FF2B5EF4-FFF2-40B4-BE49-F238E27FC236}">
                  <a16:creationId xmlns:a16="http://schemas.microsoft.com/office/drawing/2014/main" id="{69FBE442-92A6-4152-878A-1FA53D596024}"/>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Linked</a:t>
              </a:r>
            </a:p>
          </p:txBody>
        </p:sp>
        <p:cxnSp>
          <p:nvCxnSpPr>
            <p:cNvPr id="26" name="Straight Connector 25">
              <a:extLst>
                <a:ext uri="{FF2B5EF4-FFF2-40B4-BE49-F238E27FC236}">
                  <a16:creationId xmlns:a16="http://schemas.microsoft.com/office/drawing/2014/main" id="{A693D963-7883-4F57-AA62-E0CF871269AC}"/>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777201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bg1"/>
                </a:solidFill>
              </a:rPr>
              <a:t>Preview a sample of your data </a:t>
            </a:r>
            <a:endParaRPr lang="en-US" sz="1600" dirty="0">
              <a:solidFill>
                <a:schemeClr val="bg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2"/>
          <a:stretch>
            <a:fillRect/>
          </a:stretch>
        </p:blipFill>
        <p:spPr>
          <a:xfrm>
            <a:off x="6436311" y="1620155"/>
            <a:ext cx="3857833" cy="4532337"/>
          </a:xfrm>
          <a:prstGeom prst="rect">
            <a:avLst/>
          </a:prstGeom>
          <a:ln>
            <a:solidFill>
              <a:schemeClr val="tx1"/>
            </a:solidFill>
          </a:ln>
        </p:spPr>
      </p:pic>
      <p:grpSp>
        <p:nvGrpSpPr>
          <p:cNvPr id="15" name="Group 14">
            <a:extLst>
              <a:ext uri="{FF2B5EF4-FFF2-40B4-BE49-F238E27FC236}">
                <a16:creationId xmlns:a16="http://schemas.microsoft.com/office/drawing/2014/main" id="{ECE1573B-E829-4C0B-A518-0933C124478F}"/>
              </a:ext>
            </a:extLst>
          </p:cNvPr>
          <p:cNvGrpSpPr/>
          <p:nvPr/>
        </p:nvGrpSpPr>
        <p:grpSpPr>
          <a:xfrm>
            <a:off x="0" y="277666"/>
            <a:ext cx="6737131" cy="729391"/>
            <a:chOff x="0" y="1540386"/>
            <a:chExt cx="6737131" cy="729391"/>
          </a:xfrm>
        </p:grpSpPr>
        <p:sp>
          <p:nvSpPr>
            <p:cNvPr id="16" name="Title 1">
              <a:extLst>
                <a:ext uri="{FF2B5EF4-FFF2-40B4-BE49-F238E27FC236}">
                  <a16:creationId xmlns:a16="http://schemas.microsoft.com/office/drawing/2014/main" id="{3E45AC59-1B59-465A-931E-D74850908F0D}"/>
                </a:ext>
              </a:extLst>
            </p:cNvPr>
            <p:cNvSpPr txBox="1">
              <a:spLocks/>
            </p:cNvSpPr>
            <p:nvPr/>
          </p:nvSpPr>
          <p:spPr>
            <a:xfrm>
              <a:off x="588263" y="1540386"/>
              <a:ext cx="6148868"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Storage accounts</a:t>
              </a:r>
            </a:p>
          </p:txBody>
        </p:sp>
        <p:cxnSp>
          <p:nvCxnSpPr>
            <p:cNvPr id="17" name="Straight Connector 16">
              <a:extLst>
                <a:ext uri="{FF2B5EF4-FFF2-40B4-BE49-F238E27FC236}">
                  <a16:creationId xmlns:a16="http://schemas.microsoft.com/office/drawing/2014/main" id="{2B9E0E92-602D-41D1-810C-AF9AF570EB3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19" name="Picture 18">
            <a:extLst>
              <a:ext uri="{FF2B5EF4-FFF2-40B4-BE49-F238E27FC236}">
                <a16:creationId xmlns:a16="http://schemas.microsoft.com/office/drawing/2014/main" id="{5CD8E180-CD5A-4E62-82E8-C2E037241776}"/>
              </a:ext>
            </a:extLst>
          </p:cNvPr>
          <p:cNvPicPr>
            <a:picLocks noChangeAspect="1"/>
          </p:cNvPicPr>
          <p:nvPr/>
        </p:nvPicPr>
        <p:blipFill>
          <a:blip r:embed="rId3"/>
          <a:stretch>
            <a:fillRect/>
          </a:stretch>
        </p:blipFill>
        <p:spPr>
          <a:xfrm>
            <a:off x="242694" y="1595535"/>
            <a:ext cx="6007791" cy="4538091"/>
          </a:xfrm>
          <a:prstGeom prst="rect">
            <a:avLst/>
          </a:prstGeom>
        </p:spPr>
      </p:pic>
      <p:cxnSp>
        <p:nvCxnSpPr>
          <p:cNvPr id="10" name="Straight Arrow Connector 9">
            <a:extLst>
              <a:ext uri="{FF2B5EF4-FFF2-40B4-BE49-F238E27FC236}">
                <a16:creationId xmlns:a16="http://schemas.microsoft.com/office/drawing/2014/main" id="{A21BF025-1E0A-4421-B13E-BA78098A9AFE}"/>
              </a:ext>
            </a:extLst>
          </p:cNvPr>
          <p:cNvCxnSpPr>
            <a:cxnSpLocks/>
          </p:cNvCxnSpPr>
          <p:nvPr/>
        </p:nvCxnSpPr>
        <p:spPr>
          <a:xfrm flipV="1">
            <a:off x="5214763" y="3151573"/>
            <a:ext cx="1221548" cy="341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27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6142 6491</a:t>
            </a:r>
            <a:endParaRPr lang="en-US" dirty="0"/>
          </a:p>
        </p:txBody>
      </p:sp>
      <p:pic>
        <p:nvPicPr>
          <p:cNvPr id="2" name="Picture 2">
            <a:extLst>
              <a:ext uri="{FF2B5EF4-FFF2-40B4-BE49-F238E27FC236}">
                <a16:creationId xmlns:a16="http://schemas.microsoft.com/office/drawing/2014/main" id="{13679907-C2B2-4AE3-B275-743C0D805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767" y="691515"/>
            <a:ext cx="5474970" cy="547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bg1"/>
                </a:solidFill>
              </a:rPr>
              <a:t>See basic file properties</a:t>
            </a:r>
            <a:endParaRPr lang="en-US" sz="1600" dirty="0">
              <a:solidFill>
                <a:schemeClr val="bg1"/>
              </a:solidFill>
            </a:endParaRPr>
          </a:p>
        </p:txBody>
      </p: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2"/>
          <a:stretch>
            <a:fillRect/>
          </a:stretch>
        </p:blipFill>
        <p:spPr>
          <a:xfrm>
            <a:off x="6706172" y="1198485"/>
            <a:ext cx="4813621" cy="5367539"/>
          </a:xfrm>
          <a:prstGeom prst="rect">
            <a:avLst/>
          </a:prstGeom>
          <a:ln>
            <a:solidFill>
              <a:schemeClr val="tx1"/>
            </a:solidFill>
          </a:ln>
        </p:spPr>
      </p:pic>
      <p:grpSp>
        <p:nvGrpSpPr>
          <p:cNvPr id="11" name="Group 10">
            <a:extLst>
              <a:ext uri="{FF2B5EF4-FFF2-40B4-BE49-F238E27FC236}">
                <a16:creationId xmlns:a16="http://schemas.microsoft.com/office/drawing/2014/main" id="{FAA21084-94B7-4758-864B-31119F876520}"/>
              </a:ext>
            </a:extLst>
          </p:cNvPr>
          <p:cNvGrpSpPr/>
          <p:nvPr/>
        </p:nvGrpSpPr>
        <p:grpSpPr>
          <a:xfrm>
            <a:off x="0" y="-276332"/>
            <a:ext cx="7062952" cy="1283389"/>
            <a:chOff x="0" y="986388"/>
            <a:chExt cx="4751388" cy="1283389"/>
          </a:xfrm>
        </p:grpSpPr>
        <p:sp>
          <p:nvSpPr>
            <p:cNvPr id="13" name="Title 1">
              <a:extLst>
                <a:ext uri="{FF2B5EF4-FFF2-40B4-BE49-F238E27FC236}">
                  <a16:creationId xmlns:a16="http://schemas.microsoft.com/office/drawing/2014/main" id="{54A1140C-8BAC-412F-8471-BFF842E358C7}"/>
                </a:ext>
              </a:extLst>
            </p:cNvPr>
            <p:cNvSpPr txBox="1">
              <a:spLocks/>
            </p:cNvSpPr>
            <p:nvPr/>
          </p:nvSpPr>
          <p:spPr>
            <a:xfrm>
              <a:off x="588263" y="986388"/>
              <a:ext cx="4163125" cy="11079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storage accounts</a:t>
              </a:r>
            </a:p>
          </p:txBody>
        </p:sp>
        <p:cxnSp>
          <p:nvCxnSpPr>
            <p:cNvPr id="14" name="Straight Connector 13">
              <a:extLst>
                <a:ext uri="{FF2B5EF4-FFF2-40B4-BE49-F238E27FC236}">
                  <a16:creationId xmlns:a16="http://schemas.microsoft.com/office/drawing/2014/main" id="{49859094-F8D5-42D2-973C-144F7F10CA70}"/>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20" name="Picture 19">
            <a:extLst>
              <a:ext uri="{FF2B5EF4-FFF2-40B4-BE49-F238E27FC236}">
                <a16:creationId xmlns:a16="http://schemas.microsoft.com/office/drawing/2014/main" id="{9443AE0E-32FB-48C8-ABB4-D384A8D3C6AB}"/>
              </a:ext>
            </a:extLst>
          </p:cNvPr>
          <p:cNvPicPr>
            <a:picLocks noChangeAspect="1"/>
          </p:cNvPicPr>
          <p:nvPr/>
        </p:nvPicPr>
        <p:blipFill>
          <a:blip r:embed="rId3"/>
          <a:stretch>
            <a:fillRect/>
          </a:stretch>
        </p:blipFill>
        <p:spPr>
          <a:xfrm>
            <a:off x="258714" y="1466141"/>
            <a:ext cx="6099909" cy="4629859"/>
          </a:xfrm>
          <a:prstGeom prst="rect">
            <a:avLst/>
          </a:prstGeom>
        </p:spPr>
      </p:pic>
      <p:cxnSp>
        <p:nvCxnSpPr>
          <p:cNvPr id="10" name="Straight Arrow Connector 9">
            <a:extLst>
              <a:ext uri="{FF2B5EF4-FFF2-40B4-BE49-F238E27FC236}">
                <a16:creationId xmlns:a16="http://schemas.microsoft.com/office/drawing/2014/main" id="{A21BF025-1E0A-4421-B13E-BA78098A9AFE}"/>
              </a:ext>
            </a:extLst>
          </p:cNvPr>
          <p:cNvCxnSpPr>
            <a:cxnSpLocks/>
          </p:cNvCxnSpPr>
          <p:nvPr/>
        </p:nvCxnSpPr>
        <p:spPr>
          <a:xfrm>
            <a:off x="5865346" y="5662575"/>
            <a:ext cx="966378"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50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180913" y="1129914"/>
            <a:ext cx="6882038" cy="465621"/>
          </a:xfrm>
        </p:spPr>
        <p:txBody>
          <a:bodyPr/>
          <a:lstStyle/>
          <a:p>
            <a:r>
              <a:rPr lang="en-US" sz="1800" dirty="0">
                <a:solidFill>
                  <a:schemeClr val="bg1"/>
                </a:solidFill>
              </a:rPr>
              <a:t>Manage Access -  Configure standard POSIX ACLs on files and folders</a:t>
            </a:r>
            <a:endParaRPr lang="en-US" sz="1600" dirty="0">
              <a:solidFill>
                <a:schemeClr val="bg1"/>
              </a:solidFill>
            </a:endParaRPr>
          </a:p>
        </p:txBody>
      </p:sp>
      <p:grpSp>
        <p:nvGrpSpPr>
          <p:cNvPr id="11" name="Group 10">
            <a:extLst>
              <a:ext uri="{FF2B5EF4-FFF2-40B4-BE49-F238E27FC236}">
                <a16:creationId xmlns:a16="http://schemas.microsoft.com/office/drawing/2014/main" id="{22E06585-27A0-4BA1-B137-E0FFEBD8A3D8}"/>
              </a:ext>
            </a:extLst>
          </p:cNvPr>
          <p:cNvGrpSpPr/>
          <p:nvPr/>
        </p:nvGrpSpPr>
        <p:grpSpPr>
          <a:xfrm>
            <a:off x="0" y="-276332"/>
            <a:ext cx="7062952" cy="1283389"/>
            <a:chOff x="0" y="986388"/>
            <a:chExt cx="4751388" cy="1283389"/>
          </a:xfrm>
        </p:grpSpPr>
        <p:sp>
          <p:nvSpPr>
            <p:cNvPr id="12" name="Title 1">
              <a:extLst>
                <a:ext uri="{FF2B5EF4-FFF2-40B4-BE49-F238E27FC236}">
                  <a16:creationId xmlns:a16="http://schemas.microsoft.com/office/drawing/2014/main" id="{CB566081-E25F-407D-948F-EA0DFCDF22CD}"/>
                </a:ext>
              </a:extLst>
            </p:cNvPr>
            <p:cNvSpPr txBox="1">
              <a:spLocks/>
            </p:cNvSpPr>
            <p:nvPr/>
          </p:nvSpPr>
          <p:spPr>
            <a:xfrm>
              <a:off x="588263" y="986388"/>
              <a:ext cx="4163125" cy="11079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storage accounts</a:t>
              </a:r>
            </a:p>
          </p:txBody>
        </p:sp>
        <p:cxnSp>
          <p:nvCxnSpPr>
            <p:cNvPr id="13" name="Straight Connector 12">
              <a:extLst>
                <a:ext uri="{FF2B5EF4-FFF2-40B4-BE49-F238E27FC236}">
                  <a16:creationId xmlns:a16="http://schemas.microsoft.com/office/drawing/2014/main" id="{C4335574-C74C-45D7-BC74-1B21D3FA5146}"/>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14" name="Picture 13">
            <a:extLst>
              <a:ext uri="{FF2B5EF4-FFF2-40B4-BE49-F238E27FC236}">
                <a16:creationId xmlns:a16="http://schemas.microsoft.com/office/drawing/2014/main" id="{8C2EA349-B80E-47FA-8303-7C86D38EC0CA}"/>
              </a:ext>
            </a:extLst>
          </p:cNvPr>
          <p:cNvPicPr>
            <a:picLocks noChangeAspect="1"/>
          </p:cNvPicPr>
          <p:nvPr/>
        </p:nvPicPr>
        <p:blipFill>
          <a:blip r:embed="rId2"/>
          <a:stretch>
            <a:fillRect/>
          </a:stretch>
        </p:blipFill>
        <p:spPr>
          <a:xfrm>
            <a:off x="180912" y="1690125"/>
            <a:ext cx="6200716" cy="4706371"/>
          </a:xfrm>
          <a:prstGeom prst="rect">
            <a:avLst/>
          </a:prstGeom>
        </p:spPr>
      </p:pic>
      <p:pic>
        <p:nvPicPr>
          <p:cNvPr id="15" name="Picture 14">
            <a:extLst>
              <a:ext uri="{FF2B5EF4-FFF2-40B4-BE49-F238E27FC236}">
                <a16:creationId xmlns:a16="http://schemas.microsoft.com/office/drawing/2014/main" id="{61020C06-5861-4205-9AB7-D25D16EDAF0E}"/>
              </a:ext>
            </a:extLst>
          </p:cNvPr>
          <p:cNvPicPr>
            <a:picLocks noChangeAspect="1"/>
          </p:cNvPicPr>
          <p:nvPr/>
        </p:nvPicPr>
        <p:blipFill>
          <a:blip r:embed="rId3"/>
          <a:stretch>
            <a:fillRect/>
          </a:stretch>
        </p:blipFill>
        <p:spPr>
          <a:xfrm>
            <a:off x="7220607" y="831664"/>
            <a:ext cx="4325782" cy="5761385"/>
          </a:xfrm>
          <a:prstGeom prst="rect">
            <a:avLst/>
          </a:prstGeom>
        </p:spPr>
      </p:pic>
      <p:cxnSp>
        <p:nvCxnSpPr>
          <p:cNvPr id="10" name="Straight Arrow Connector 9">
            <a:extLst>
              <a:ext uri="{FF2B5EF4-FFF2-40B4-BE49-F238E27FC236}">
                <a16:creationId xmlns:a16="http://schemas.microsoft.com/office/drawing/2014/main" id="{A21BF025-1E0A-4421-B13E-BA78098A9AFE}"/>
              </a:ext>
            </a:extLst>
          </p:cNvPr>
          <p:cNvCxnSpPr>
            <a:cxnSpLocks/>
          </p:cNvCxnSpPr>
          <p:nvPr/>
        </p:nvCxnSpPr>
        <p:spPr>
          <a:xfrm>
            <a:off x="5882536" y="4820776"/>
            <a:ext cx="1495726"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390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bg1"/>
                </a:solidFill>
              </a:rPr>
              <a:t>Two simple gestures to start analyzing with SQL scripts or with notebooks. </a:t>
            </a:r>
          </a:p>
          <a:p>
            <a:pPr>
              <a:spcAft>
                <a:spcPts val="900"/>
              </a:spcAft>
            </a:pPr>
            <a:r>
              <a:rPr lang="en-US" sz="1600" dirty="0">
                <a:solidFill>
                  <a:schemeClr val="bg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grpSp>
        <p:nvGrpSpPr>
          <p:cNvPr id="17" name="Group 16">
            <a:extLst>
              <a:ext uri="{FF2B5EF4-FFF2-40B4-BE49-F238E27FC236}">
                <a16:creationId xmlns:a16="http://schemas.microsoft.com/office/drawing/2014/main" id="{1D4BD9E7-DB23-47FC-AC7A-A7BE72B3F828}"/>
              </a:ext>
            </a:extLst>
          </p:cNvPr>
          <p:cNvGrpSpPr/>
          <p:nvPr/>
        </p:nvGrpSpPr>
        <p:grpSpPr>
          <a:xfrm>
            <a:off x="0" y="-276332"/>
            <a:ext cx="7062952" cy="1283389"/>
            <a:chOff x="0" y="986388"/>
            <a:chExt cx="4751388" cy="1283389"/>
          </a:xfrm>
        </p:grpSpPr>
        <p:sp>
          <p:nvSpPr>
            <p:cNvPr id="19" name="Title 1">
              <a:extLst>
                <a:ext uri="{FF2B5EF4-FFF2-40B4-BE49-F238E27FC236}">
                  <a16:creationId xmlns:a16="http://schemas.microsoft.com/office/drawing/2014/main" id="{28E5C5A1-5967-49F1-B41C-C3ED901D1CE6}"/>
                </a:ext>
              </a:extLst>
            </p:cNvPr>
            <p:cNvSpPr txBox="1">
              <a:spLocks/>
            </p:cNvSpPr>
            <p:nvPr/>
          </p:nvSpPr>
          <p:spPr>
            <a:xfrm>
              <a:off x="588263" y="986388"/>
              <a:ext cx="4163125" cy="11079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storage accounts</a:t>
              </a:r>
            </a:p>
          </p:txBody>
        </p:sp>
        <p:cxnSp>
          <p:nvCxnSpPr>
            <p:cNvPr id="20" name="Straight Connector 19">
              <a:extLst>
                <a:ext uri="{FF2B5EF4-FFF2-40B4-BE49-F238E27FC236}">
                  <a16:creationId xmlns:a16="http://schemas.microsoft.com/office/drawing/2014/main" id="{63AA80E8-26FD-428D-B691-CCCD8883C40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383983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bg1"/>
                </a:solidFill>
              </a:rPr>
              <a:t>Explore the different kinds of databases that exist in a workspace. </a:t>
            </a:r>
            <a:endParaRPr lang="en-US" sz="1600" dirty="0">
              <a:solidFill>
                <a:schemeClr val="bg1"/>
              </a:solidFill>
            </a:endParaRPr>
          </a:p>
        </p:txBody>
      </p:sp>
      <p:sp>
        <p:nvSpPr>
          <p:cNvPr id="22" name="Rectangle 21">
            <a:extLst>
              <a:ext uri="{FF2B5EF4-FFF2-40B4-BE49-F238E27FC236}">
                <a16:creationId xmlns:a16="http://schemas.microsoft.com/office/drawing/2014/main" id="{D267BE7F-FE4E-41F7-98E8-D9B87D0C138E}"/>
              </a:ext>
            </a:extLst>
          </p:cNvPr>
          <p:cNvSpPr/>
          <p:nvPr/>
        </p:nvSpPr>
        <p:spPr bwMode="auto">
          <a:xfrm>
            <a:off x="155055" y="5013022"/>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20277" y="6325750"/>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45193" y="3274166"/>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Lake database</a:t>
            </a:r>
          </a:p>
        </p:txBody>
      </p:sp>
      <p:grpSp>
        <p:nvGrpSpPr>
          <p:cNvPr id="14" name="Group 13">
            <a:extLst>
              <a:ext uri="{FF2B5EF4-FFF2-40B4-BE49-F238E27FC236}">
                <a16:creationId xmlns:a16="http://schemas.microsoft.com/office/drawing/2014/main" id="{2997CBA9-027D-48E3-B822-07DD0E046693}"/>
              </a:ext>
            </a:extLst>
          </p:cNvPr>
          <p:cNvGrpSpPr/>
          <p:nvPr/>
        </p:nvGrpSpPr>
        <p:grpSpPr>
          <a:xfrm>
            <a:off x="0" y="277666"/>
            <a:ext cx="7062952" cy="729391"/>
            <a:chOff x="0" y="1540386"/>
            <a:chExt cx="4751388" cy="729391"/>
          </a:xfrm>
        </p:grpSpPr>
        <p:sp>
          <p:nvSpPr>
            <p:cNvPr id="15" name="Title 1">
              <a:extLst>
                <a:ext uri="{FF2B5EF4-FFF2-40B4-BE49-F238E27FC236}">
                  <a16:creationId xmlns:a16="http://schemas.microsoft.com/office/drawing/2014/main" id="{8BA7352F-849E-4E26-8A54-9F90B1FEB8F8}"/>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databases</a:t>
              </a:r>
            </a:p>
          </p:txBody>
        </p:sp>
        <p:cxnSp>
          <p:nvCxnSpPr>
            <p:cNvPr id="17" name="Straight Connector 16">
              <a:extLst>
                <a:ext uri="{FF2B5EF4-FFF2-40B4-BE49-F238E27FC236}">
                  <a16:creationId xmlns:a16="http://schemas.microsoft.com/office/drawing/2014/main" id="{2BEB16A1-5626-4C26-82F6-FDC18AB59539}"/>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8" name="Picture 7">
            <a:extLst>
              <a:ext uri="{FF2B5EF4-FFF2-40B4-BE49-F238E27FC236}">
                <a16:creationId xmlns:a16="http://schemas.microsoft.com/office/drawing/2014/main" id="{F3F60ACD-054D-4AD8-A5AE-E6F7DF0E9FF1}"/>
              </a:ext>
            </a:extLst>
          </p:cNvPr>
          <p:cNvPicPr>
            <a:picLocks noChangeAspect="1"/>
          </p:cNvPicPr>
          <p:nvPr/>
        </p:nvPicPr>
        <p:blipFill>
          <a:blip r:embed="rId2"/>
          <a:stretch>
            <a:fillRect/>
          </a:stretch>
        </p:blipFill>
        <p:spPr>
          <a:xfrm>
            <a:off x="1563899" y="1839613"/>
            <a:ext cx="3049397" cy="4828984"/>
          </a:xfrm>
          <a:prstGeom prst="rect">
            <a:avLst/>
          </a:prstGeom>
        </p:spPr>
      </p:pic>
      <p:pic>
        <p:nvPicPr>
          <p:cNvPr id="10" name="Picture 9">
            <a:extLst>
              <a:ext uri="{FF2B5EF4-FFF2-40B4-BE49-F238E27FC236}">
                <a16:creationId xmlns:a16="http://schemas.microsoft.com/office/drawing/2014/main" id="{8F3EF43C-CD2E-4B0D-8F7F-A7403D2BA49C}"/>
              </a:ext>
            </a:extLst>
          </p:cNvPr>
          <p:cNvPicPr>
            <a:picLocks noChangeAspect="1"/>
          </p:cNvPicPr>
          <p:nvPr/>
        </p:nvPicPr>
        <p:blipFill>
          <a:blip r:embed="rId3"/>
          <a:stretch>
            <a:fillRect/>
          </a:stretch>
        </p:blipFill>
        <p:spPr>
          <a:xfrm>
            <a:off x="7642237" y="-1"/>
            <a:ext cx="2187362" cy="6858000"/>
          </a:xfrm>
          <a:prstGeom prst="rect">
            <a:avLst/>
          </a:prstGeom>
        </p:spPr>
      </p:pic>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369992" y="1251136"/>
            <a:ext cx="4397153" cy="221176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flipV="1">
            <a:off x="3359472" y="2942897"/>
            <a:ext cx="4481245" cy="220801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flipV="1">
            <a:off x="3741683" y="5528441"/>
            <a:ext cx="4099034" cy="952142"/>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472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C4DF5E3-7DB3-4C54-A163-82702CA1E22F}"/>
              </a:ext>
            </a:extLst>
          </p:cNvPr>
          <p:cNvPicPr>
            <a:picLocks noChangeAspect="1"/>
          </p:cNvPicPr>
          <p:nvPr/>
        </p:nvPicPr>
        <p:blipFill>
          <a:blip r:embed="rId3"/>
          <a:stretch>
            <a:fillRect/>
          </a:stretch>
        </p:blipFill>
        <p:spPr>
          <a:xfrm>
            <a:off x="6017327" y="4918765"/>
            <a:ext cx="6068461" cy="1864355"/>
          </a:xfrm>
          <a:prstGeom prst="rect">
            <a:avLst/>
          </a:prstGeom>
        </p:spPr>
      </p:pic>
      <p:pic>
        <p:nvPicPr>
          <p:cNvPr id="9" name="Picture 8">
            <a:extLst>
              <a:ext uri="{FF2B5EF4-FFF2-40B4-BE49-F238E27FC236}">
                <a16:creationId xmlns:a16="http://schemas.microsoft.com/office/drawing/2014/main" id="{B3ED8768-D862-4C50-8350-2120E3CABD9A}"/>
              </a:ext>
            </a:extLst>
          </p:cNvPr>
          <p:cNvPicPr>
            <a:picLocks noChangeAspect="1"/>
          </p:cNvPicPr>
          <p:nvPr/>
        </p:nvPicPr>
        <p:blipFill>
          <a:blip r:embed="rId4"/>
          <a:stretch>
            <a:fillRect/>
          </a:stretch>
        </p:blipFill>
        <p:spPr>
          <a:xfrm>
            <a:off x="6075643" y="2013453"/>
            <a:ext cx="5749621" cy="2716129"/>
          </a:xfrm>
          <a:prstGeom prst="rect">
            <a:avLst/>
          </a:prstGeom>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solidFill>
                  <a:schemeClr val="bg1"/>
                </a:solidFill>
              </a:rPr>
              <a:t>Familiar gesture to generate T-SQL scripts from SQL metadata objects such as tables.</a:t>
            </a:r>
            <a:endParaRPr lang="en-US" sz="1100" dirty="0">
              <a:solidFill>
                <a:schemeClr val="bg1"/>
              </a:solidFill>
            </a:endParaRPr>
          </a:p>
        </p:txBody>
      </p:sp>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sp>
        <p:nvSpPr>
          <p:cNvPr id="25" name="Rectangle 24">
            <a:extLst>
              <a:ext uri="{FF2B5EF4-FFF2-40B4-BE49-F238E27FC236}">
                <a16:creationId xmlns:a16="http://schemas.microsoft.com/office/drawing/2014/main" id="{0ACC5BDD-3C87-4434-B51A-DAD3696EF820}"/>
              </a:ext>
            </a:extLst>
          </p:cNvPr>
          <p:cNvSpPr/>
          <p:nvPr/>
        </p:nvSpPr>
        <p:spPr bwMode="auto">
          <a:xfrm>
            <a:off x="10052264" y="3245751"/>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10850313" y="3612249"/>
            <a:ext cx="1" cy="151679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nvGrpSpPr>
          <p:cNvPr id="12" name="Group 11">
            <a:extLst>
              <a:ext uri="{FF2B5EF4-FFF2-40B4-BE49-F238E27FC236}">
                <a16:creationId xmlns:a16="http://schemas.microsoft.com/office/drawing/2014/main" id="{49FF169D-6F6A-433C-93DE-02681AF501EE}"/>
              </a:ext>
            </a:extLst>
          </p:cNvPr>
          <p:cNvGrpSpPr/>
          <p:nvPr/>
        </p:nvGrpSpPr>
        <p:grpSpPr>
          <a:xfrm>
            <a:off x="0" y="277666"/>
            <a:ext cx="7062952" cy="729391"/>
            <a:chOff x="0" y="1540386"/>
            <a:chExt cx="4751388" cy="729391"/>
          </a:xfrm>
        </p:grpSpPr>
        <p:sp>
          <p:nvSpPr>
            <p:cNvPr id="17" name="Title 1">
              <a:extLst>
                <a:ext uri="{FF2B5EF4-FFF2-40B4-BE49-F238E27FC236}">
                  <a16:creationId xmlns:a16="http://schemas.microsoft.com/office/drawing/2014/main" id="{E9A510F7-844E-48EF-80F0-0E45B8DE4701}"/>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databases</a:t>
              </a:r>
            </a:p>
          </p:txBody>
        </p:sp>
        <p:cxnSp>
          <p:nvCxnSpPr>
            <p:cNvPr id="18" name="Straight Connector 17">
              <a:extLst>
                <a:ext uri="{FF2B5EF4-FFF2-40B4-BE49-F238E27FC236}">
                  <a16:creationId xmlns:a16="http://schemas.microsoft.com/office/drawing/2014/main" id="{E55F1DFF-A83E-4409-8FA3-0F06B33A19B2}"/>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6" name="Picture 5">
            <a:extLst>
              <a:ext uri="{FF2B5EF4-FFF2-40B4-BE49-F238E27FC236}">
                <a16:creationId xmlns:a16="http://schemas.microsoft.com/office/drawing/2014/main" id="{BBB66760-C13A-4664-BFA6-C81AFF23FAC9}"/>
              </a:ext>
            </a:extLst>
          </p:cNvPr>
          <p:cNvPicPr>
            <a:picLocks noChangeAspect="1"/>
          </p:cNvPicPr>
          <p:nvPr/>
        </p:nvPicPr>
        <p:blipFill>
          <a:blip r:embed="rId5"/>
          <a:stretch>
            <a:fillRect/>
          </a:stretch>
        </p:blipFill>
        <p:spPr>
          <a:xfrm>
            <a:off x="185971" y="2013453"/>
            <a:ext cx="5777422" cy="2716128"/>
          </a:xfrm>
          <a:prstGeom prst="rect">
            <a:avLst/>
          </a:prstGeom>
        </p:spPr>
      </p:pic>
    </p:spTree>
    <p:extLst>
      <p:ext uri="{BB962C8B-B14F-4D97-AF65-F5344CB8AC3E}">
        <p14:creationId xmlns:p14="http://schemas.microsoft.com/office/powerpoint/2010/main" val="4212775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solidFill>
                  <a:schemeClr val="bg1"/>
                </a:solidFill>
              </a:rPr>
              <a:t>Integration datasets describe data that is persisted. Once a dataset is defined, it can be used in pipelines and sources of data or as sinks of data. </a:t>
            </a:r>
            <a:endParaRPr lang="en-US" sz="1100" dirty="0">
              <a:solidFill>
                <a:schemeClr val="bg1"/>
              </a:solidFill>
            </a:endParaRPr>
          </a:p>
        </p:txBody>
      </p:sp>
      <p:grpSp>
        <p:nvGrpSpPr>
          <p:cNvPr id="10" name="Group 9">
            <a:extLst>
              <a:ext uri="{FF2B5EF4-FFF2-40B4-BE49-F238E27FC236}">
                <a16:creationId xmlns:a16="http://schemas.microsoft.com/office/drawing/2014/main" id="{2AF5E8F5-E122-4974-9116-4FBE6D6E1870}"/>
              </a:ext>
            </a:extLst>
          </p:cNvPr>
          <p:cNvGrpSpPr/>
          <p:nvPr/>
        </p:nvGrpSpPr>
        <p:grpSpPr>
          <a:xfrm>
            <a:off x="0" y="277666"/>
            <a:ext cx="7062952" cy="729391"/>
            <a:chOff x="0" y="1540386"/>
            <a:chExt cx="4751388" cy="729391"/>
          </a:xfrm>
        </p:grpSpPr>
        <p:sp>
          <p:nvSpPr>
            <p:cNvPr id="11" name="Title 1">
              <a:extLst>
                <a:ext uri="{FF2B5EF4-FFF2-40B4-BE49-F238E27FC236}">
                  <a16:creationId xmlns:a16="http://schemas.microsoft.com/office/drawing/2014/main" id="{B8B3A0D5-9EBD-475F-9AAE-83ED8CFE79D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datasets</a:t>
              </a:r>
            </a:p>
          </p:txBody>
        </p:sp>
        <p:cxnSp>
          <p:nvCxnSpPr>
            <p:cNvPr id="12" name="Straight Connector 11">
              <a:extLst>
                <a:ext uri="{FF2B5EF4-FFF2-40B4-BE49-F238E27FC236}">
                  <a16:creationId xmlns:a16="http://schemas.microsoft.com/office/drawing/2014/main" id="{55C453A1-A8B1-4BD6-81A5-22BEDF91C7C8}"/>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6" name="Picture 5">
            <a:extLst>
              <a:ext uri="{FF2B5EF4-FFF2-40B4-BE49-F238E27FC236}">
                <a16:creationId xmlns:a16="http://schemas.microsoft.com/office/drawing/2014/main" id="{12FCE8B1-E12E-438C-9914-E7886746D407}"/>
              </a:ext>
            </a:extLst>
          </p:cNvPr>
          <p:cNvPicPr>
            <a:picLocks noChangeAspect="1"/>
          </p:cNvPicPr>
          <p:nvPr/>
        </p:nvPicPr>
        <p:blipFill>
          <a:blip r:embed="rId2"/>
          <a:stretch>
            <a:fillRect/>
          </a:stretch>
        </p:blipFill>
        <p:spPr>
          <a:xfrm>
            <a:off x="615611" y="2071608"/>
            <a:ext cx="2516719" cy="4627812"/>
          </a:xfrm>
          <a:prstGeom prst="rect">
            <a:avLst/>
          </a:prstGeom>
        </p:spPr>
      </p:pic>
      <p:sp>
        <p:nvSpPr>
          <p:cNvPr id="15" name="Rectangle 14">
            <a:extLst>
              <a:ext uri="{FF2B5EF4-FFF2-40B4-BE49-F238E27FC236}">
                <a16:creationId xmlns:a16="http://schemas.microsoft.com/office/drawing/2014/main" id="{5B1CDCFF-C9AE-4B4D-891B-7AF0FB33D22B}"/>
              </a:ext>
            </a:extLst>
          </p:cNvPr>
          <p:cNvSpPr/>
          <p:nvPr/>
        </p:nvSpPr>
        <p:spPr bwMode="auto">
          <a:xfrm>
            <a:off x="714142" y="6407622"/>
            <a:ext cx="2302327" cy="2917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2BBD0FD8-709A-4FC0-A0DF-7EA1B3F04795}"/>
              </a:ext>
            </a:extLst>
          </p:cNvPr>
          <p:cNvPicPr>
            <a:picLocks noChangeAspect="1"/>
          </p:cNvPicPr>
          <p:nvPr/>
        </p:nvPicPr>
        <p:blipFill>
          <a:blip r:embed="rId3"/>
          <a:stretch>
            <a:fillRect/>
          </a:stretch>
        </p:blipFill>
        <p:spPr>
          <a:xfrm>
            <a:off x="4355782" y="2405582"/>
            <a:ext cx="6518933" cy="3827470"/>
          </a:xfrm>
          <a:prstGeom prst="rect">
            <a:avLst/>
          </a:prstGeom>
        </p:spPr>
      </p:pic>
      <p:cxnSp>
        <p:nvCxnSpPr>
          <p:cNvPr id="16" name="Straight Arrow Connector 15">
            <a:extLst>
              <a:ext uri="{FF2B5EF4-FFF2-40B4-BE49-F238E27FC236}">
                <a16:creationId xmlns:a16="http://schemas.microsoft.com/office/drawing/2014/main" id="{318BA5D2-508E-44C2-BABE-A72998637941}"/>
              </a:ext>
            </a:extLst>
          </p:cNvPr>
          <p:cNvCxnSpPr>
            <a:cxnSpLocks/>
          </p:cNvCxnSpPr>
          <p:nvPr/>
        </p:nvCxnSpPr>
        <p:spPr>
          <a:xfrm flipV="1">
            <a:off x="2827283" y="4834759"/>
            <a:ext cx="1671145" cy="1745575"/>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bg1"/>
                </a:solidFill>
                <a:latin typeface="+mj-lt"/>
              </a:rPr>
              <a:t>Overview</a:t>
            </a:r>
          </a:p>
          <a:p>
            <a:r>
              <a:rPr lang="en-US" sz="1600" dirty="0">
                <a:solidFill>
                  <a:schemeClr val="bg1"/>
                </a:solidFill>
              </a:rPr>
              <a:t>It provides development experience to query, analyze, model data</a:t>
            </a:r>
          </a:p>
          <a:p>
            <a:endParaRPr lang="en-US" sz="1800" dirty="0">
              <a:solidFill>
                <a:schemeClr val="bg1"/>
              </a:solidFill>
              <a:latin typeface="+mj-lt"/>
            </a:endParaRPr>
          </a:p>
          <a:p>
            <a:r>
              <a:rPr lang="en-US" sz="1800" dirty="0">
                <a:solidFill>
                  <a:schemeClr val="bg1"/>
                </a:solidFill>
                <a:latin typeface="+mj-lt"/>
              </a:rPr>
              <a:t>Benefits</a:t>
            </a:r>
          </a:p>
          <a:p>
            <a:r>
              <a:rPr lang="en-US" sz="1600" dirty="0">
                <a:solidFill>
                  <a:schemeClr val="bg1"/>
                </a:solidFill>
              </a:rPr>
              <a:t>Multiple languages to analyze data under one umbrella </a:t>
            </a:r>
          </a:p>
          <a:p>
            <a:r>
              <a:rPr lang="en-US" sz="1600" dirty="0">
                <a:solidFill>
                  <a:schemeClr val="bg1"/>
                </a:solidFill>
              </a:rPr>
              <a:t>Switch over notebooks and scripts without loosing content</a:t>
            </a:r>
          </a:p>
          <a:p>
            <a:r>
              <a:rPr lang="en-US" sz="1600" dirty="0">
                <a:solidFill>
                  <a:schemeClr val="bg1"/>
                </a:solidFill>
              </a:rPr>
              <a:t>Code intellisense offers reliable code development</a:t>
            </a:r>
          </a:p>
          <a:p>
            <a:r>
              <a:rPr lang="en-US" sz="1600" dirty="0">
                <a:solidFill>
                  <a:schemeClr val="bg1"/>
                </a:solidFill>
              </a:rPr>
              <a:t>Create insightful visualizations </a:t>
            </a:r>
          </a:p>
          <a:p>
            <a:r>
              <a:rPr lang="en-US" sz="1600" dirty="0">
                <a:solidFill>
                  <a:schemeClr val="bg1"/>
                </a:solidFill>
              </a:rPr>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grpSp>
        <p:nvGrpSpPr>
          <p:cNvPr id="8" name="Group 7">
            <a:extLst>
              <a:ext uri="{FF2B5EF4-FFF2-40B4-BE49-F238E27FC236}">
                <a16:creationId xmlns:a16="http://schemas.microsoft.com/office/drawing/2014/main" id="{DC21EAA1-D6D7-4608-8349-91A130AC5383}"/>
              </a:ext>
            </a:extLst>
          </p:cNvPr>
          <p:cNvGrpSpPr/>
          <p:nvPr/>
        </p:nvGrpSpPr>
        <p:grpSpPr>
          <a:xfrm>
            <a:off x="0" y="295567"/>
            <a:ext cx="7062951" cy="711490"/>
            <a:chOff x="0" y="1558287"/>
            <a:chExt cx="4751387" cy="711490"/>
          </a:xfrm>
        </p:grpSpPr>
        <p:sp>
          <p:nvSpPr>
            <p:cNvPr id="9" name="Title 1">
              <a:extLst>
                <a:ext uri="{FF2B5EF4-FFF2-40B4-BE49-F238E27FC236}">
                  <a16:creationId xmlns:a16="http://schemas.microsoft.com/office/drawing/2014/main" id="{A904EF7D-8BD8-4777-BA5A-2FA32109ADD3}"/>
                </a:ext>
              </a:extLst>
            </p:cNvPr>
            <p:cNvSpPr txBox="1">
              <a:spLocks/>
            </p:cNvSpPr>
            <p:nvPr/>
          </p:nvSpPr>
          <p:spPr>
            <a:xfrm>
              <a:off x="294131" y="1558287"/>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a:t>
              </a:r>
            </a:p>
          </p:txBody>
        </p:sp>
        <p:cxnSp>
          <p:nvCxnSpPr>
            <p:cNvPr id="10" name="Straight Connector 9">
              <a:extLst>
                <a:ext uri="{FF2B5EF4-FFF2-40B4-BE49-F238E27FC236}">
                  <a16:creationId xmlns:a16="http://schemas.microsoft.com/office/drawing/2014/main" id="{3DBDCE04-9322-442E-841A-D1BFFAD0F1FB}"/>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57273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7259568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Synapse Analytics 101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End of Day 1</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84">
            <a:extLst>
              <a:ext uri="{FF2B5EF4-FFF2-40B4-BE49-F238E27FC236}">
                <a16:creationId xmlns:a16="http://schemas.microsoft.com/office/drawing/2014/main" id="{4966EFC7-5C76-A94B-BD1E-C601A2A160A9}"/>
              </a:ext>
            </a:extLst>
          </p:cNvPr>
          <p:cNvSpPr txBox="1">
            <a:spLocks/>
          </p:cNvSpPr>
          <p:nvPr/>
        </p:nvSpPr>
        <p:spPr>
          <a:xfrm>
            <a:off x="7028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D6351C3-4E67-4B38-9881-AB54E120C916}"/>
              </a:ext>
            </a:extLst>
          </p:cNvPr>
          <p:cNvSpPr txBox="1">
            <a:spLocks/>
          </p:cNvSpPr>
          <p:nvPr/>
        </p:nvSpPr>
        <p:spPr>
          <a:xfrm>
            <a:off x="588262" y="2504412"/>
            <a:ext cx="4163125" cy="20928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lumMod val="75000"/>
                  </a:srgbClr>
                </a:solidFill>
                <a:effectLst/>
                <a:uLnTx/>
                <a:uFillTx/>
                <a:latin typeface="Segoe UI Semibold"/>
                <a:ea typeface="+mn-ea"/>
                <a:cs typeface="Segoe UI" panose="020B0502040204020203" pitchFamily="34" charset="0"/>
              </a:rPr>
              <a:t>SQL Editor</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114300"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Automatic code completion (</a:t>
            </a:r>
            <a:r>
              <a:rPr kumimoji="0" lang="en-US" sz="1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Intellisense</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0" marR="0" lvl="0" indent="0" algn="l" defTabSz="114300"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Script collaboration within the Workspace</a:t>
            </a:r>
          </a:p>
          <a:p>
            <a:pPr marL="0" marR="0" lvl="0" indent="0" algn="l" defTabSz="114300"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visualizations</a:t>
            </a:r>
          </a:p>
          <a:p>
            <a:pPr marL="0" marR="0" lvl="0" indent="0" algn="l" defTabSz="114300"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Easily switch between clusters</a:t>
            </a:r>
          </a:p>
        </p:txBody>
      </p:sp>
      <p:grpSp>
        <p:nvGrpSpPr>
          <p:cNvPr id="2" name="Group 1">
            <a:extLst>
              <a:ext uri="{FF2B5EF4-FFF2-40B4-BE49-F238E27FC236}">
                <a16:creationId xmlns:a16="http://schemas.microsoft.com/office/drawing/2014/main" id="{5BBEFE47-6D21-40AC-85FA-EF4767DECE2A}"/>
              </a:ext>
            </a:extLst>
          </p:cNvPr>
          <p:cNvGrpSpPr/>
          <p:nvPr/>
        </p:nvGrpSpPr>
        <p:grpSpPr>
          <a:xfrm>
            <a:off x="0" y="1540386"/>
            <a:ext cx="5560730" cy="729391"/>
            <a:chOff x="0" y="1540386"/>
            <a:chExt cx="4751388" cy="729391"/>
          </a:xfrm>
        </p:grpSpPr>
        <p:sp>
          <p:nvSpPr>
            <p:cNvPr id="14" name="Title 1">
              <a:extLst>
                <a:ext uri="{FF2B5EF4-FFF2-40B4-BE49-F238E27FC236}">
                  <a16:creationId xmlns:a16="http://schemas.microsoft.com/office/drawing/2014/main" id="{2452A579-A624-4557-89CA-868C7D9DB67D}"/>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SQL scripts</a:t>
              </a:r>
            </a:p>
          </p:txBody>
        </p:sp>
        <p:cxnSp>
          <p:nvCxnSpPr>
            <p:cNvPr id="16" name="Straight Connector 15">
              <a:extLst>
                <a:ext uri="{FF2B5EF4-FFF2-40B4-BE49-F238E27FC236}">
                  <a16:creationId xmlns:a16="http://schemas.microsoft.com/office/drawing/2014/main" id="{89B69638-8C83-4605-B9DA-8814A833F51A}"/>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grpSp>
        <p:nvGrpSpPr>
          <p:cNvPr id="4" name="Group 3">
            <a:extLst>
              <a:ext uri="{FF2B5EF4-FFF2-40B4-BE49-F238E27FC236}">
                <a16:creationId xmlns:a16="http://schemas.microsoft.com/office/drawing/2014/main" id="{78FC66E1-79E6-4920-8B9B-0BCA7E8956A3}"/>
              </a:ext>
            </a:extLst>
          </p:cNvPr>
          <p:cNvGrpSpPr/>
          <p:nvPr/>
        </p:nvGrpSpPr>
        <p:grpSpPr>
          <a:xfrm>
            <a:off x="5589182" y="701749"/>
            <a:ext cx="8987430" cy="4963914"/>
            <a:chOff x="5589182" y="701749"/>
            <a:chExt cx="8987430" cy="4963914"/>
          </a:xfrm>
        </p:grpSpPr>
        <p:sp>
          <p:nvSpPr>
            <p:cNvPr id="9" name="Rectangle 8">
              <a:extLst>
                <a:ext uri="{FF2B5EF4-FFF2-40B4-BE49-F238E27FC236}">
                  <a16:creationId xmlns:a16="http://schemas.microsoft.com/office/drawing/2014/main" id="{2863AE89-71A3-433B-9763-4687D876A59C}"/>
                </a:ext>
              </a:extLst>
            </p:cNvPr>
            <p:cNvSpPr/>
            <p:nvPr/>
          </p:nvSpPr>
          <p:spPr bwMode="auto">
            <a:xfrm>
              <a:off x="9796182" y="2622176"/>
              <a:ext cx="4780430" cy="27126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330AFF0-0DF7-41A3-BBC1-624D3F6AC465}"/>
                </a:ext>
              </a:extLst>
            </p:cNvPr>
            <p:cNvPicPr>
              <a:picLocks noChangeAspect="1"/>
            </p:cNvPicPr>
            <p:nvPr/>
          </p:nvPicPr>
          <p:blipFill rotWithShape="1">
            <a:blip r:embed="rId3">
              <a:alphaModFix/>
            </a:blip>
            <a:srcRect r="53045"/>
            <a:stretch/>
          </p:blipFill>
          <p:spPr>
            <a:xfrm>
              <a:off x="7852242" y="1316103"/>
              <a:ext cx="1915488" cy="3929429"/>
            </a:xfrm>
            <a:prstGeom prst="rect">
              <a:avLst/>
            </a:prstGeom>
            <a:ln>
              <a:noFill/>
            </a:ln>
          </p:spPr>
        </p:pic>
        <p:pic>
          <p:nvPicPr>
            <p:cNvPr id="11" name="Picture 10">
              <a:extLst>
                <a:ext uri="{FF2B5EF4-FFF2-40B4-BE49-F238E27FC236}">
                  <a16:creationId xmlns:a16="http://schemas.microsoft.com/office/drawing/2014/main" id="{009596E6-C3B3-4407-86F4-679489322F46}"/>
                </a:ext>
              </a:extLst>
            </p:cNvPr>
            <p:cNvPicPr>
              <a:picLocks noChangeAspect="1"/>
            </p:cNvPicPr>
            <p:nvPr/>
          </p:nvPicPr>
          <p:blipFill rotWithShape="1">
            <a:blip r:embed="rId3">
              <a:alphaModFix/>
            </a:blip>
            <a:srcRect l="47653" t="33238"/>
            <a:stretch/>
          </p:blipFill>
          <p:spPr>
            <a:xfrm>
              <a:off x="9796182" y="2622176"/>
              <a:ext cx="2135468" cy="2623356"/>
            </a:xfrm>
            <a:prstGeom prst="rect">
              <a:avLst/>
            </a:prstGeom>
            <a:ln>
              <a:noFill/>
            </a:ln>
          </p:spPr>
        </p:pic>
        <p:pic>
          <p:nvPicPr>
            <p:cNvPr id="3" name="Picture 2" descr="Graphical user interface, text, application, email&#10;&#10;Description automatically generated">
              <a:extLst>
                <a:ext uri="{FF2B5EF4-FFF2-40B4-BE49-F238E27FC236}">
                  <a16:creationId xmlns:a16="http://schemas.microsoft.com/office/drawing/2014/main" id="{17B37C7C-237D-4975-95B4-595572E65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220" y="1068859"/>
              <a:ext cx="7482840" cy="4289526"/>
            </a:xfrm>
            <a:prstGeom prst="rect">
              <a:avLst/>
            </a:prstGeom>
          </p:spPr>
        </p:pic>
        <p:pic>
          <p:nvPicPr>
            <p:cNvPr id="12" name="Picture 11">
              <a:extLst>
                <a:ext uri="{FF2B5EF4-FFF2-40B4-BE49-F238E27FC236}">
                  <a16:creationId xmlns:a16="http://schemas.microsoft.com/office/drawing/2014/main" id="{FAE7C55D-78E9-49C5-B199-23C4EC4C20EA}"/>
                </a:ext>
              </a:extLst>
            </p:cNvPr>
            <p:cNvPicPr>
              <a:picLocks noChangeAspect="1"/>
            </p:cNvPicPr>
            <p:nvPr/>
          </p:nvPicPr>
          <p:blipFill rotWithShape="1">
            <a:blip r:embed="rId5">
              <a:extLst>
                <a:ext uri="{28A0092B-C50C-407E-A947-70E740481C1C}">
                  <a14:useLocalDpi xmlns:a14="http://schemas.microsoft.com/office/drawing/2010/main" val="0"/>
                </a:ext>
              </a:extLst>
            </a:blip>
            <a:srcRect l="27180" t="5361" r="27180" b="37190"/>
            <a:stretch/>
          </p:blipFill>
          <p:spPr>
            <a:xfrm>
              <a:off x="5589182" y="701749"/>
              <a:ext cx="7021032" cy="4963914"/>
            </a:xfrm>
            <a:prstGeom prst="rect">
              <a:avLst/>
            </a:prstGeom>
          </p:spPr>
        </p:pic>
      </p:grpSp>
    </p:spTree>
    <p:extLst>
      <p:ext uri="{BB962C8B-B14F-4D97-AF65-F5344CB8AC3E}">
        <p14:creationId xmlns:p14="http://schemas.microsoft.com/office/powerpoint/2010/main" val="55671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2" presetClass="entr" presetSubtype="2" decel="100000" fill="hold" nodeType="withEffect">
                                  <p:stCondLst>
                                    <p:cond delay="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DA79DC-FE60-4822-A88F-0E91677A05D8}"/>
              </a:ext>
            </a:extLst>
          </p:cNvPr>
          <p:cNvPicPr>
            <a:picLocks noChangeAspect="1"/>
          </p:cNvPicPr>
          <p:nvPr/>
        </p:nvPicPr>
        <p:blipFill>
          <a:blip r:embed="rId2"/>
          <a:stretch>
            <a:fillRect/>
          </a:stretch>
        </p:blipFill>
        <p:spPr>
          <a:xfrm>
            <a:off x="263676" y="2080727"/>
            <a:ext cx="7441818" cy="4684077"/>
          </a:xfrm>
          <a:prstGeom prst="rect">
            <a:avLst/>
          </a:prstGeom>
        </p:spPr>
      </p:pic>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bg1"/>
                </a:solidFill>
                <a:latin typeface="+mj-lt"/>
              </a:rPr>
              <a:t>SQL Script</a:t>
            </a:r>
          </a:p>
          <a:p>
            <a:pPr>
              <a:spcAft>
                <a:spcPts val="1000"/>
              </a:spcAft>
            </a:pPr>
            <a:r>
              <a:rPr lang="en-US" sz="1600" dirty="0">
                <a:solidFill>
                  <a:schemeClr val="bg1"/>
                </a:solidFill>
              </a:rPr>
              <a:t>View results in Table or Chart form and export results in several popular formats</a:t>
            </a:r>
          </a:p>
          <a:p>
            <a:endParaRPr lang="en-US" sz="1800" dirty="0">
              <a:solidFill>
                <a:schemeClr val="tx2"/>
              </a:solidFill>
              <a:latin typeface="+mj-lt"/>
            </a:endParaRPr>
          </a:p>
        </p:txBody>
      </p:sp>
      <p:sp>
        <p:nvSpPr>
          <p:cNvPr id="12" name="Rectangle 11">
            <a:extLst>
              <a:ext uri="{FF2B5EF4-FFF2-40B4-BE49-F238E27FC236}">
                <a16:creationId xmlns:a16="http://schemas.microsoft.com/office/drawing/2014/main" id="{42DB2BA5-5551-4CC0-9F32-8399E80826EB}"/>
              </a:ext>
            </a:extLst>
          </p:cNvPr>
          <p:cNvSpPr/>
          <p:nvPr/>
        </p:nvSpPr>
        <p:spPr bwMode="auto">
          <a:xfrm>
            <a:off x="294291" y="4089947"/>
            <a:ext cx="2711668" cy="29286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845ADA4-468C-4F7B-B78B-3263084024D1}"/>
              </a:ext>
            </a:extLst>
          </p:cNvPr>
          <p:cNvGrpSpPr/>
          <p:nvPr/>
        </p:nvGrpSpPr>
        <p:grpSpPr>
          <a:xfrm>
            <a:off x="0" y="159289"/>
            <a:ext cx="5560730" cy="729391"/>
            <a:chOff x="0" y="1540386"/>
            <a:chExt cx="4751388" cy="729391"/>
          </a:xfrm>
        </p:grpSpPr>
        <p:sp>
          <p:nvSpPr>
            <p:cNvPr id="16" name="Title 1">
              <a:extLst>
                <a:ext uri="{FF2B5EF4-FFF2-40B4-BE49-F238E27FC236}">
                  <a16:creationId xmlns:a16="http://schemas.microsoft.com/office/drawing/2014/main" id="{FF112559-175E-4207-8DDE-E6884053AFEE}"/>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SQL scripts</a:t>
              </a:r>
            </a:p>
          </p:txBody>
        </p:sp>
        <p:cxnSp>
          <p:nvCxnSpPr>
            <p:cNvPr id="17" name="Straight Connector 16">
              <a:extLst>
                <a:ext uri="{FF2B5EF4-FFF2-40B4-BE49-F238E27FC236}">
                  <a16:creationId xmlns:a16="http://schemas.microsoft.com/office/drawing/2014/main" id="{AF1C9608-5C57-45EF-A8E1-B24731A1BF20}"/>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23" name="Picture 22">
            <a:extLst>
              <a:ext uri="{FF2B5EF4-FFF2-40B4-BE49-F238E27FC236}">
                <a16:creationId xmlns:a16="http://schemas.microsoft.com/office/drawing/2014/main" id="{DE3F7AC8-F022-460A-A301-F9B7D1342565}"/>
              </a:ext>
            </a:extLst>
          </p:cNvPr>
          <p:cNvPicPr>
            <a:picLocks noChangeAspect="1"/>
          </p:cNvPicPr>
          <p:nvPr/>
        </p:nvPicPr>
        <p:blipFill>
          <a:blip r:embed="rId3"/>
          <a:stretch>
            <a:fillRect/>
          </a:stretch>
        </p:blipFill>
        <p:spPr>
          <a:xfrm>
            <a:off x="5667294" y="526230"/>
            <a:ext cx="6327624" cy="4049800"/>
          </a:xfrm>
          <a:prstGeom prst="rect">
            <a:avLst/>
          </a:prstGeom>
          <a:ln>
            <a:solidFill>
              <a:srgbClr val="000000"/>
            </a:solidFill>
          </a:ln>
        </p:spPr>
      </p:pic>
      <p:pic>
        <p:nvPicPr>
          <p:cNvPr id="19" name="Picture 18">
            <a:extLst>
              <a:ext uri="{FF2B5EF4-FFF2-40B4-BE49-F238E27FC236}">
                <a16:creationId xmlns:a16="http://schemas.microsoft.com/office/drawing/2014/main" id="{13E45F33-268C-495B-8E11-ECFA30FC02FE}"/>
              </a:ext>
            </a:extLst>
          </p:cNvPr>
          <p:cNvPicPr>
            <a:picLocks noChangeAspect="1"/>
          </p:cNvPicPr>
          <p:nvPr/>
        </p:nvPicPr>
        <p:blipFill>
          <a:blip r:embed="rId4"/>
          <a:stretch>
            <a:fillRect/>
          </a:stretch>
        </p:blipFill>
        <p:spPr>
          <a:xfrm>
            <a:off x="3796681" y="3841946"/>
            <a:ext cx="4380073" cy="2388157"/>
          </a:xfrm>
          <a:prstGeom prst="rect">
            <a:avLst/>
          </a:prstGeom>
          <a:ln>
            <a:solidFill>
              <a:srgbClr val="000000"/>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241554" y="4023331"/>
            <a:ext cx="1699570" cy="16494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3005959" y="4209090"/>
            <a:ext cx="323559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21C819D-C9D7-4676-A56E-DC94D3758BE0}"/>
              </a:ext>
            </a:extLst>
          </p:cNvPr>
          <p:cNvSpPr/>
          <p:nvPr/>
        </p:nvSpPr>
        <p:spPr bwMode="auto">
          <a:xfrm>
            <a:off x="5667294" y="2254012"/>
            <a:ext cx="1366742" cy="24334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2"/>
            <a:ext cx="3753689" cy="2661901"/>
          </a:xfrm>
        </p:spPr>
        <p:txBody>
          <a:bodyPr/>
          <a:lstStyle/>
          <a:p>
            <a:pPr>
              <a:lnSpc>
                <a:spcPct val="150000"/>
              </a:lnSpc>
            </a:pPr>
            <a:r>
              <a:rPr lang="en-US" sz="1600" dirty="0">
                <a:solidFill>
                  <a:schemeClr val="bg1"/>
                </a:solidFill>
              </a:rPr>
              <a:t>The notebook experience supports </a:t>
            </a:r>
            <a:r>
              <a:rPr lang="en-US" sz="1600" dirty="0" err="1">
                <a:solidFill>
                  <a:schemeClr val="bg1"/>
                </a:solidFill>
              </a:rPr>
              <a:t>PySpark</a:t>
            </a:r>
            <a:r>
              <a:rPr lang="en-US" sz="1600" dirty="0">
                <a:solidFill>
                  <a:schemeClr val="bg1"/>
                </a:solidFill>
              </a:rPr>
              <a:t>, Spark, .NET Spark and SQL languages. </a:t>
            </a:r>
          </a:p>
          <a:p>
            <a:pPr>
              <a:lnSpc>
                <a:spcPct val="150000"/>
              </a:lnSpc>
            </a:pPr>
            <a:r>
              <a:rPr lang="en-US" sz="1600" dirty="0">
                <a:solidFill>
                  <a:schemeClr val="bg1"/>
                </a:solidFill>
              </a:rPr>
              <a:t>Output displays below the code cell with options to view data in tabular or chart format.</a:t>
            </a:r>
          </a:p>
          <a:p>
            <a:pPr>
              <a:lnSpc>
                <a:spcPct val="150000"/>
              </a:lnSpc>
            </a:pPr>
            <a:r>
              <a:rPr lang="en-US" sz="1600" dirty="0">
                <a:solidFill>
                  <a:schemeClr val="bg1"/>
                </a:solidFill>
              </a:rPr>
              <a:t>Multiple data export options are also available.</a:t>
            </a:r>
          </a:p>
          <a:p>
            <a:pPr>
              <a:lnSpc>
                <a:spcPct val="150000"/>
              </a:lnSpc>
            </a:pPr>
            <a:endParaRPr lang="en-US" sz="1600" dirty="0">
              <a:solidFill>
                <a:schemeClr val="tx1"/>
              </a:solidFill>
            </a:endParaRPr>
          </a:p>
        </p:txBody>
      </p:sp>
      <p:grpSp>
        <p:nvGrpSpPr>
          <p:cNvPr id="7" name="Group 6">
            <a:extLst>
              <a:ext uri="{FF2B5EF4-FFF2-40B4-BE49-F238E27FC236}">
                <a16:creationId xmlns:a16="http://schemas.microsoft.com/office/drawing/2014/main" id="{24C21DAC-0300-4987-AF5A-82F34298CE53}"/>
              </a:ext>
            </a:extLst>
          </p:cNvPr>
          <p:cNvGrpSpPr/>
          <p:nvPr/>
        </p:nvGrpSpPr>
        <p:grpSpPr>
          <a:xfrm>
            <a:off x="0" y="159289"/>
            <a:ext cx="5560730" cy="729391"/>
            <a:chOff x="0" y="1540386"/>
            <a:chExt cx="4751388" cy="729391"/>
          </a:xfrm>
        </p:grpSpPr>
        <p:sp>
          <p:nvSpPr>
            <p:cNvPr id="8" name="Title 1">
              <a:extLst>
                <a:ext uri="{FF2B5EF4-FFF2-40B4-BE49-F238E27FC236}">
                  <a16:creationId xmlns:a16="http://schemas.microsoft.com/office/drawing/2014/main" id="{622453DB-9F93-4B13-85EF-2B4C7457C65D}"/>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Notebooks</a:t>
              </a:r>
            </a:p>
          </p:txBody>
        </p:sp>
        <p:cxnSp>
          <p:nvCxnSpPr>
            <p:cNvPr id="9" name="Straight Connector 8">
              <a:extLst>
                <a:ext uri="{FF2B5EF4-FFF2-40B4-BE49-F238E27FC236}">
                  <a16:creationId xmlns:a16="http://schemas.microsoft.com/office/drawing/2014/main" id="{29901F5F-0C0A-4C80-A76F-3F27B9034A3C}"/>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11" name="Picture 10">
            <a:extLst>
              <a:ext uri="{FF2B5EF4-FFF2-40B4-BE49-F238E27FC236}">
                <a16:creationId xmlns:a16="http://schemas.microsoft.com/office/drawing/2014/main" id="{20D7728C-EF7F-49C3-ACFB-3EF04C52850F}"/>
              </a:ext>
            </a:extLst>
          </p:cNvPr>
          <p:cNvPicPr>
            <a:picLocks noChangeAspect="1"/>
          </p:cNvPicPr>
          <p:nvPr/>
        </p:nvPicPr>
        <p:blipFill>
          <a:blip r:embed="rId2"/>
          <a:stretch>
            <a:fillRect/>
          </a:stretch>
        </p:blipFill>
        <p:spPr>
          <a:xfrm>
            <a:off x="4180114" y="1268962"/>
            <a:ext cx="7833127" cy="3975699"/>
          </a:xfrm>
          <a:prstGeom prst="rect">
            <a:avLst/>
          </a:prstGeom>
        </p:spPr>
      </p:pic>
      <p:pic>
        <p:nvPicPr>
          <p:cNvPr id="13" name="Picture 12">
            <a:extLst>
              <a:ext uri="{FF2B5EF4-FFF2-40B4-BE49-F238E27FC236}">
                <a16:creationId xmlns:a16="http://schemas.microsoft.com/office/drawing/2014/main" id="{38452B77-E94C-4AD0-BCC2-DE130AF9D3FE}"/>
              </a:ext>
            </a:extLst>
          </p:cNvPr>
          <p:cNvPicPr>
            <a:picLocks noChangeAspect="1"/>
          </p:cNvPicPr>
          <p:nvPr/>
        </p:nvPicPr>
        <p:blipFill>
          <a:blip r:embed="rId3"/>
          <a:stretch>
            <a:fillRect/>
          </a:stretch>
        </p:blipFill>
        <p:spPr>
          <a:xfrm>
            <a:off x="6632028" y="5420872"/>
            <a:ext cx="3129698" cy="1268962"/>
          </a:xfrm>
          <a:prstGeom prst="rect">
            <a:avLst/>
          </a:prstGeom>
        </p:spPr>
      </p:pic>
    </p:spTree>
    <p:extLst>
      <p:ext uri="{BB962C8B-B14F-4D97-AF65-F5344CB8AC3E}">
        <p14:creationId xmlns:p14="http://schemas.microsoft.com/office/powerpoint/2010/main" val="440622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bg1"/>
                </a:solidFill>
              </a:rPr>
              <a:t>Data flows are a visual way of specifying how to transform data.</a:t>
            </a:r>
          </a:p>
          <a:p>
            <a:pPr>
              <a:lnSpc>
                <a:spcPct val="100000"/>
              </a:lnSpc>
              <a:spcAft>
                <a:spcPts val="1000"/>
              </a:spcAft>
            </a:pPr>
            <a:r>
              <a:rPr lang="en-US" sz="1800" dirty="0">
                <a:solidFill>
                  <a:schemeClr val="bg1"/>
                </a:solidFill>
              </a:rPr>
              <a:t>Provides a code-free experience.</a:t>
            </a:r>
          </a:p>
          <a:p>
            <a:pPr>
              <a:lnSpc>
                <a:spcPct val="100000"/>
              </a:lnSpc>
              <a:spcAft>
                <a:spcPts val="1000"/>
              </a:spcAft>
            </a:pPr>
            <a:endParaRPr lang="en-US" sz="1800" dirty="0">
              <a:solidFill>
                <a:schemeClr val="bg1"/>
              </a:solidFill>
            </a:endParaRPr>
          </a:p>
          <a:p>
            <a:pPr>
              <a:lnSpc>
                <a:spcPct val="100000"/>
              </a:lnSpc>
              <a:spcAft>
                <a:spcPts val="1000"/>
              </a:spcAft>
            </a:pPr>
            <a:endParaRPr lang="en-US" sz="1800" dirty="0">
              <a:solidFill>
                <a:schemeClr val="bg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grpSp>
        <p:nvGrpSpPr>
          <p:cNvPr id="8" name="Group 7">
            <a:extLst>
              <a:ext uri="{FF2B5EF4-FFF2-40B4-BE49-F238E27FC236}">
                <a16:creationId xmlns:a16="http://schemas.microsoft.com/office/drawing/2014/main" id="{C22A9103-6931-4ADE-831E-5D3EE31F41F0}"/>
              </a:ext>
            </a:extLst>
          </p:cNvPr>
          <p:cNvGrpSpPr/>
          <p:nvPr/>
        </p:nvGrpSpPr>
        <p:grpSpPr>
          <a:xfrm>
            <a:off x="0" y="159289"/>
            <a:ext cx="5560730" cy="729391"/>
            <a:chOff x="0" y="1540386"/>
            <a:chExt cx="4751388" cy="729391"/>
          </a:xfrm>
        </p:grpSpPr>
        <p:sp>
          <p:nvSpPr>
            <p:cNvPr id="9" name="Title 1">
              <a:extLst>
                <a:ext uri="{FF2B5EF4-FFF2-40B4-BE49-F238E27FC236}">
                  <a16:creationId xmlns:a16="http://schemas.microsoft.com/office/drawing/2014/main" id="{974EA26F-F8B5-4C57-BB8B-B174A72EA5B9}"/>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a:t>
              </a:r>
              <a:r>
                <a:rPr kumimoji="0" lang="en-US" sz="3600" b="0" i="0" u="none" strike="noStrike" kern="1200" cap="none" spc="-50" normalizeH="0" baseline="0" noProof="0" dirty="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t>
              </a:r>
              <a:r>
                <a:rPr lang="en-US" dirty="0">
                  <a:gradFill>
                    <a:gsLst>
                      <a:gs pos="1250">
                        <a:srgbClr val="FFFFFF"/>
                      </a:gs>
                      <a:gs pos="100000">
                        <a:srgbClr val="FFFFFF"/>
                      </a:gs>
                    </a:gsLst>
                    <a:lin ang="5400000" scaled="0"/>
                  </a:gradFill>
                  <a:latin typeface="Segoe UI Semibold"/>
                </a:rPr>
                <a:t>a flows</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 name="Straight Connector 9">
              <a:extLst>
                <a:ext uri="{FF2B5EF4-FFF2-40B4-BE49-F238E27FC236}">
                  <a16:creationId xmlns:a16="http://schemas.microsoft.com/office/drawing/2014/main" id="{EB9A2821-9CE1-4A89-ABEC-B8FF39018F46}"/>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351973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bg1"/>
                </a:solidFill>
                <a:latin typeface="+mj-lt"/>
              </a:rPr>
              <a:t>Overview</a:t>
            </a:r>
          </a:p>
          <a:p>
            <a:r>
              <a:rPr lang="en-US" sz="1600" dirty="0">
                <a:solidFill>
                  <a:schemeClr val="bg1"/>
                </a:solidFill>
              </a:rPr>
              <a:t>Create Power BI reports in the workspace</a:t>
            </a:r>
          </a:p>
          <a:p>
            <a:r>
              <a:rPr lang="en-US" sz="1600" dirty="0">
                <a:solidFill>
                  <a:schemeClr val="bg1"/>
                </a:solidFill>
              </a:rPr>
              <a:t>Provides access to published reports in the workspace</a:t>
            </a:r>
          </a:p>
          <a:p>
            <a:r>
              <a:rPr lang="en-US" sz="1600" dirty="0">
                <a:solidFill>
                  <a:schemeClr val="bg1"/>
                </a:solidFill>
              </a:rPr>
              <a:t>Update reports real time from Synapse workspace to get it reflected on Power BI service</a:t>
            </a:r>
          </a:p>
          <a:p>
            <a:r>
              <a:rPr lang="en-US" sz="1600" dirty="0">
                <a:solidFill>
                  <a:schemeClr val="bg1"/>
                </a:solidFill>
              </a:rPr>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529959" y="980605"/>
            <a:ext cx="4695739"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grpSp>
        <p:nvGrpSpPr>
          <p:cNvPr id="8" name="Group 7">
            <a:extLst>
              <a:ext uri="{FF2B5EF4-FFF2-40B4-BE49-F238E27FC236}">
                <a16:creationId xmlns:a16="http://schemas.microsoft.com/office/drawing/2014/main" id="{42ED4FC9-6C70-4B26-93B6-EDA7068AA6CA}"/>
              </a:ext>
            </a:extLst>
          </p:cNvPr>
          <p:cNvGrpSpPr/>
          <p:nvPr/>
        </p:nvGrpSpPr>
        <p:grpSpPr>
          <a:xfrm>
            <a:off x="0" y="159289"/>
            <a:ext cx="5560730" cy="729391"/>
            <a:chOff x="0" y="1540386"/>
            <a:chExt cx="4751388" cy="729391"/>
          </a:xfrm>
        </p:grpSpPr>
        <p:sp>
          <p:nvSpPr>
            <p:cNvPr id="9" name="Title 1">
              <a:extLst>
                <a:ext uri="{FF2B5EF4-FFF2-40B4-BE49-F238E27FC236}">
                  <a16:creationId xmlns:a16="http://schemas.microsoft.com/office/drawing/2014/main" id="{EE9480AB-B6FE-4EE2-A3B1-E4F352045288}"/>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Power BI</a:t>
              </a:r>
            </a:p>
          </p:txBody>
        </p:sp>
        <p:cxnSp>
          <p:nvCxnSpPr>
            <p:cNvPr id="10" name="Straight Connector 9">
              <a:extLst>
                <a:ext uri="{FF2B5EF4-FFF2-40B4-BE49-F238E27FC236}">
                  <a16:creationId xmlns:a16="http://schemas.microsoft.com/office/drawing/2014/main" id="{F7BB3F59-3B43-4ED3-BB54-54210A779528}"/>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23198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bg1"/>
                </a:solidFill>
              </a:rPr>
              <a:t>View published reports in Power BI workspace</a:t>
            </a:r>
            <a:endParaRPr lang="en-US" sz="1400" dirty="0">
              <a:solidFill>
                <a:schemeClr val="bg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grpSp>
        <p:nvGrpSpPr>
          <p:cNvPr id="7" name="Group 6">
            <a:extLst>
              <a:ext uri="{FF2B5EF4-FFF2-40B4-BE49-F238E27FC236}">
                <a16:creationId xmlns:a16="http://schemas.microsoft.com/office/drawing/2014/main" id="{16BAC7CA-A874-4799-9EC0-AB43201E2EB5}"/>
              </a:ext>
            </a:extLst>
          </p:cNvPr>
          <p:cNvGrpSpPr/>
          <p:nvPr/>
        </p:nvGrpSpPr>
        <p:grpSpPr>
          <a:xfrm>
            <a:off x="0" y="159289"/>
            <a:ext cx="5560730" cy="729391"/>
            <a:chOff x="0" y="1540386"/>
            <a:chExt cx="4751388" cy="729391"/>
          </a:xfrm>
        </p:grpSpPr>
        <p:sp>
          <p:nvSpPr>
            <p:cNvPr id="8" name="Title 1">
              <a:extLst>
                <a:ext uri="{FF2B5EF4-FFF2-40B4-BE49-F238E27FC236}">
                  <a16:creationId xmlns:a16="http://schemas.microsoft.com/office/drawing/2014/main" id="{722C340F-334E-4537-A01E-678F5B0A17A7}"/>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Power BI</a:t>
              </a:r>
            </a:p>
          </p:txBody>
        </p:sp>
        <p:cxnSp>
          <p:nvCxnSpPr>
            <p:cNvPr id="9" name="Straight Connector 8">
              <a:extLst>
                <a:ext uri="{FF2B5EF4-FFF2-40B4-BE49-F238E27FC236}">
                  <a16:creationId xmlns:a16="http://schemas.microsoft.com/office/drawing/2014/main" id="{B42C15B1-253F-40F4-B0B3-C109A38504A4}"/>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475192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bg1"/>
                </a:solidFill>
              </a:rPr>
              <a:t>Create new reports from existing published Power BI datasets </a:t>
            </a:r>
          </a:p>
          <a:p>
            <a:r>
              <a:rPr lang="en-US" sz="1400" dirty="0">
                <a:solidFill>
                  <a:schemeClr val="bg1"/>
                </a:solidFill>
              </a:rPr>
              <a:t>Create new Power BI datasets</a:t>
            </a:r>
          </a:p>
          <a:p>
            <a:endParaRPr lang="en-US" sz="1400" dirty="0">
              <a:solidFill>
                <a:schemeClr val="bg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11BB72A-EB66-42B3-89DF-97D7317F48BF}"/>
              </a:ext>
            </a:extLst>
          </p:cNvPr>
          <p:cNvGrpSpPr/>
          <p:nvPr/>
        </p:nvGrpSpPr>
        <p:grpSpPr>
          <a:xfrm>
            <a:off x="0" y="159289"/>
            <a:ext cx="5560730" cy="729391"/>
            <a:chOff x="0" y="1540386"/>
            <a:chExt cx="4751388" cy="729391"/>
          </a:xfrm>
        </p:grpSpPr>
        <p:sp>
          <p:nvSpPr>
            <p:cNvPr id="13" name="Title 1">
              <a:extLst>
                <a:ext uri="{FF2B5EF4-FFF2-40B4-BE49-F238E27FC236}">
                  <a16:creationId xmlns:a16="http://schemas.microsoft.com/office/drawing/2014/main" id="{0F16F1CC-4E1B-4FDB-9734-6E83C4035D95}"/>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Power BI</a:t>
              </a:r>
            </a:p>
          </p:txBody>
        </p:sp>
        <p:cxnSp>
          <p:nvCxnSpPr>
            <p:cNvPr id="16" name="Straight Connector 15">
              <a:extLst>
                <a:ext uri="{FF2B5EF4-FFF2-40B4-BE49-F238E27FC236}">
                  <a16:creationId xmlns:a16="http://schemas.microsoft.com/office/drawing/2014/main" id="{BFD68C7A-AC60-4A65-AA20-236C7C9A3E0B}"/>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409592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bg1"/>
                </a:solidFill>
              </a:rPr>
              <a:t>Edit reports in Synapse workspace</a:t>
            </a:r>
            <a:endParaRPr lang="en-US" sz="1400" dirty="0">
              <a:solidFill>
                <a:schemeClr val="bg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grpSp>
        <p:nvGrpSpPr>
          <p:cNvPr id="8" name="Group 7">
            <a:extLst>
              <a:ext uri="{FF2B5EF4-FFF2-40B4-BE49-F238E27FC236}">
                <a16:creationId xmlns:a16="http://schemas.microsoft.com/office/drawing/2014/main" id="{E7264F20-0D84-4EB2-AD0A-88D338DFD675}"/>
              </a:ext>
            </a:extLst>
          </p:cNvPr>
          <p:cNvGrpSpPr/>
          <p:nvPr/>
        </p:nvGrpSpPr>
        <p:grpSpPr>
          <a:xfrm>
            <a:off x="0" y="159289"/>
            <a:ext cx="5560730" cy="729391"/>
            <a:chOff x="0" y="1540386"/>
            <a:chExt cx="4751388" cy="729391"/>
          </a:xfrm>
        </p:grpSpPr>
        <p:sp>
          <p:nvSpPr>
            <p:cNvPr id="9" name="Title 1">
              <a:extLst>
                <a:ext uri="{FF2B5EF4-FFF2-40B4-BE49-F238E27FC236}">
                  <a16:creationId xmlns:a16="http://schemas.microsoft.com/office/drawing/2014/main" id="{8164E54B-EF59-44CE-8311-030B4AF09909}"/>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Power BI</a:t>
              </a:r>
            </a:p>
          </p:txBody>
        </p:sp>
        <p:cxnSp>
          <p:nvCxnSpPr>
            <p:cNvPr id="10" name="Straight Connector 9">
              <a:extLst>
                <a:ext uri="{FF2B5EF4-FFF2-40B4-BE49-F238E27FC236}">
                  <a16:creationId xmlns:a16="http://schemas.microsoft.com/office/drawing/2014/main" id="{81A9AB26-C955-4BB6-BA4F-DE192E1975DA}"/>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385704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2056008" y="4600341"/>
            <a:ext cx="3097764" cy="683264"/>
          </a:xfrm>
          <a:prstGeom prst="rect">
            <a:avLst/>
          </a:prstGeom>
          <a:solidFill>
            <a:srgbClr val="D6DCE4"/>
          </a:solidFill>
          <a:ln>
            <a:solidFill>
              <a:schemeClr val="tx1"/>
            </a:solidFill>
          </a:ln>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simply saving the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3604890" y="2760617"/>
            <a:ext cx="501202" cy="1839724"/>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bg1"/>
                </a:solidFill>
              </a:rPr>
              <a:t>Publish edited reports in Synapse workspace to Power BI workspace</a:t>
            </a:r>
            <a:endParaRPr lang="en-US" sz="1400" dirty="0">
              <a:solidFill>
                <a:schemeClr val="bg1"/>
              </a:solidFill>
            </a:endParaRPr>
          </a:p>
        </p:txBody>
      </p:sp>
      <p:grpSp>
        <p:nvGrpSpPr>
          <p:cNvPr id="9" name="Group 8">
            <a:extLst>
              <a:ext uri="{FF2B5EF4-FFF2-40B4-BE49-F238E27FC236}">
                <a16:creationId xmlns:a16="http://schemas.microsoft.com/office/drawing/2014/main" id="{2E252864-36BC-4FF5-BF2A-3005BDEC79E7}"/>
              </a:ext>
            </a:extLst>
          </p:cNvPr>
          <p:cNvGrpSpPr/>
          <p:nvPr/>
        </p:nvGrpSpPr>
        <p:grpSpPr>
          <a:xfrm>
            <a:off x="0" y="159289"/>
            <a:ext cx="5560730" cy="729391"/>
            <a:chOff x="0" y="1540386"/>
            <a:chExt cx="4751388" cy="729391"/>
          </a:xfrm>
        </p:grpSpPr>
        <p:sp>
          <p:nvSpPr>
            <p:cNvPr id="10" name="Title 1">
              <a:extLst>
                <a:ext uri="{FF2B5EF4-FFF2-40B4-BE49-F238E27FC236}">
                  <a16:creationId xmlns:a16="http://schemas.microsoft.com/office/drawing/2014/main" id="{35760BD6-D728-4384-AE3F-C7AC70061C09}"/>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Power BI</a:t>
              </a:r>
            </a:p>
          </p:txBody>
        </p:sp>
        <p:cxnSp>
          <p:nvCxnSpPr>
            <p:cNvPr id="12" name="Straight Connector 11">
              <a:extLst>
                <a:ext uri="{FF2B5EF4-FFF2-40B4-BE49-F238E27FC236}">
                  <a16:creationId xmlns:a16="http://schemas.microsoft.com/office/drawing/2014/main" id="{6C01DB60-1419-48A9-934D-1B2B7F898CA6}"/>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114906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bg1"/>
                </a:solidFill>
              </a:rPr>
              <a:t>Commit artifacts to source-controlled repository and operationalize release pipelines with Synapse deployment task in Azure DevOps or GitHub actions</a:t>
            </a:r>
          </a:p>
          <a:p>
            <a:endParaRPr lang="en-US" sz="1400" dirty="0">
              <a:solidFill>
                <a:schemeClr val="bg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5921410" y="1464388"/>
            <a:ext cx="5345017" cy="3929224"/>
          </a:xfrm>
          <a:prstGeom prst="rect">
            <a:avLst/>
          </a:prstGeom>
          <a:ln>
            <a:solidFill>
              <a:schemeClr val="tx1"/>
            </a:solidFill>
          </a:ln>
        </p:spPr>
      </p:pic>
      <p:grpSp>
        <p:nvGrpSpPr>
          <p:cNvPr id="8" name="Group 7">
            <a:extLst>
              <a:ext uri="{FF2B5EF4-FFF2-40B4-BE49-F238E27FC236}">
                <a16:creationId xmlns:a16="http://schemas.microsoft.com/office/drawing/2014/main" id="{6D543117-BE52-4877-8C79-7F393D715326}"/>
              </a:ext>
            </a:extLst>
          </p:cNvPr>
          <p:cNvGrpSpPr/>
          <p:nvPr/>
        </p:nvGrpSpPr>
        <p:grpSpPr>
          <a:xfrm>
            <a:off x="0" y="159289"/>
            <a:ext cx="5560730" cy="729391"/>
            <a:chOff x="0" y="1540386"/>
            <a:chExt cx="4751388" cy="729391"/>
          </a:xfrm>
        </p:grpSpPr>
        <p:sp>
          <p:nvSpPr>
            <p:cNvPr id="10" name="Title 1">
              <a:extLst>
                <a:ext uri="{FF2B5EF4-FFF2-40B4-BE49-F238E27FC236}">
                  <a16:creationId xmlns:a16="http://schemas.microsoft.com/office/drawing/2014/main" id="{4C07008A-0FF4-4983-9217-C51580ABADBC}"/>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CI/CD</a:t>
              </a:r>
            </a:p>
          </p:txBody>
        </p:sp>
        <p:cxnSp>
          <p:nvCxnSpPr>
            <p:cNvPr id="12" name="Straight Connector 11">
              <a:extLst>
                <a:ext uri="{FF2B5EF4-FFF2-40B4-BE49-F238E27FC236}">
                  <a16:creationId xmlns:a16="http://schemas.microsoft.com/office/drawing/2014/main" id="{69E73527-9A1F-4C71-8816-018C97E497CA}"/>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3" name="Picture 2">
            <a:extLst>
              <a:ext uri="{FF2B5EF4-FFF2-40B4-BE49-F238E27FC236}">
                <a16:creationId xmlns:a16="http://schemas.microsoft.com/office/drawing/2014/main" id="{97493937-37A2-44D1-B529-F9B0101B2D2E}"/>
              </a:ext>
            </a:extLst>
          </p:cNvPr>
          <p:cNvPicPr>
            <a:picLocks noChangeAspect="1"/>
          </p:cNvPicPr>
          <p:nvPr/>
        </p:nvPicPr>
        <p:blipFill>
          <a:blip r:embed="rId5"/>
          <a:stretch>
            <a:fillRect/>
          </a:stretch>
        </p:blipFill>
        <p:spPr>
          <a:xfrm>
            <a:off x="7350008" y="4266493"/>
            <a:ext cx="5862796" cy="2145444"/>
          </a:xfrm>
          <a:prstGeom prst="rect">
            <a:avLst/>
          </a:prstGeom>
          <a:ln>
            <a:solidFill>
              <a:schemeClr val="tx1"/>
            </a:solidFill>
          </a:ln>
        </p:spPr>
      </p:pic>
      <p:pic>
        <p:nvPicPr>
          <p:cNvPr id="4" name="Picture 3">
            <a:extLst>
              <a:ext uri="{FF2B5EF4-FFF2-40B4-BE49-F238E27FC236}">
                <a16:creationId xmlns:a16="http://schemas.microsoft.com/office/drawing/2014/main" id="{8857DA0F-41E6-428E-90F9-06042CDC3F2E}"/>
              </a:ext>
            </a:extLst>
          </p:cNvPr>
          <p:cNvPicPr>
            <a:picLocks noChangeAspect="1"/>
          </p:cNvPicPr>
          <p:nvPr/>
        </p:nvPicPr>
        <p:blipFill>
          <a:blip r:embed="rId6"/>
          <a:stretch>
            <a:fillRect/>
          </a:stretch>
        </p:blipFill>
        <p:spPr>
          <a:xfrm>
            <a:off x="11896235" y="5078528"/>
            <a:ext cx="1397178" cy="1397178"/>
          </a:xfrm>
          <a:prstGeom prst="rect">
            <a:avLst/>
          </a:prstGeom>
        </p:spPr>
      </p:pic>
    </p:spTree>
    <p:extLst>
      <p:ext uri="{BB962C8B-B14F-4D97-AF65-F5344CB8AC3E}">
        <p14:creationId xmlns:p14="http://schemas.microsoft.com/office/powerpoint/2010/main" val="19534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74156422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6:35-7:00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Synapse Analytics 101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7:00-7:15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7:15-7:30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9:30-9:45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10:30-11:30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End of Day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Announcements</a:t>
                </a:r>
              </a:p>
            </p:txBody>
          </p:sp>
        </p:grpSp>
      </p:grpSp>
    </p:spTree>
    <p:extLst>
      <p:ext uri="{BB962C8B-B14F-4D97-AF65-F5344CB8AC3E}">
        <p14:creationId xmlns:p14="http://schemas.microsoft.com/office/powerpoint/2010/main" val="9242554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C9C6789-D1FF-4756-895C-77FBE65EF0B8}"/>
              </a:ext>
            </a:extLst>
          </p:cNvPr>
          <p:cNvPicPr>
            <a:picLocks noChangeAspect="1"/>
          </p:cNvPicPr>
          <p:nvPr/>
        </p:nvPicPr>
        <p:blipFill>
          <a:blip r:embed="rId3"/>
          <a:stretch>
            <a:fillRect/>
          </a:stretch>
        </p:blipFill>
        <p:spPr>
          <a:xfrm>
            <a:off x="4675308" y="2395234"/>
            <a:ext cx="6820938" cy="4360325"/>
          </a:xfrm>
          <a:prstGeom prst="rect">
            <a:avLst/>
          </a:prstGeom>
        </p:spPr>
      </p:pic>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10041878" cy="877539"/>
          </a:xfrm>
        </p:spPr>
        <p:txBody>
          <a:bodyPr/>
          <a:lstStyle/>
          <a:p>
            <a:pPr>
              <a:lnSpc>
                <a:spcPct val="150000"/>
              </a:lnSpc>
              <a:spcAft>
                <a:spcPts val="600"/>
              </a:spcAft>
            </a:pPr>
            <a:r>
              <a:rPr lang="en-US" sz="1600" dirty="0">
                <a:solidFill>
                  <a:schemeClr val="bg1"/>
                </a:solidFill>
              </a:rPr>
              <a:t>Pipelines provide the ability to create pipelines to ingest, transform and load data with 100+ inbuilt connectors.</a:t>
            </a:r>
          </a:p>
          <a:p>
            <a:pPr>
              <a:lnSpc>
                <a:spcPct val="150000"/>
              </a:lnSpc>
              <a:spcAft>
                <a:spcPts val="600"/>
              </a:spcAft>
            </a:pPr>
            <a:r>
              <a:rPr lang="en-US" sz="1600" dirty="0">
                <a:solidFill>
                  <a:schemeClr val="bg1"/>
                </a:solidFill>
              </a:rPr>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3088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a:off x="2686309" y="5496910"/>
            <a:ext cx="3945719" cy="8856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grpSp>
        <p:nvGrpSpPr>
          <p:cNvPr id="14" name="Group 13">
            <a:extLst>
              <a:ext uri="{FF2B5EF4-FFF2-40B4-BE49-F238E27FC236}">
                <a16:creationId xmlns:a16="http://schemas.microsoft.com/office/drawing/2014/main" id="{44E13D80-2B37-4EE8-84C8-E4187B62B1FC}"/>
              </a:ext>
            </a:extLst>
          </p:cNvPr>
          <p:cNvGrpSpPr/>
          <p:nvPr/>
        </p:nvGrpSpPr>
        <p:grpSpPr>
          <a:xfrm>
            <a:off x="0" y="159289"/>
            <a:ext cx="5560730" cy="729391"/>
            <a:chOff x="0" y="1540386"/>
            <a:chExt cx="4751388" cy="729391"/>
          </a:xfrm>
        </p:grpSpPr>
        <p:sp>
          <p:nvSpPr>
            <p:cNvPr id="15" name="Title 1">
              <a:extLst>
                <a:ext uri="{FF2B5EF4-FFF2-40B4-BE49-F238E27FC236}">
                  <a16:creationId xmlns:a16="http://schemas.microsoft.com/office/drawing/2014/main" id="{98F1B373-F91A-4E4B-8423-1F18D367E692}"/>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Integrate hub</a:t>
              </a:r>
            </a:p>
          </p:txBody>
        </p:sp>
        <p:cxnSp>
          <p:nvCxnSpPr>
            <p:cNvPr id="17" name="Straight Connector 16">
              <a:extLst>
                <a:ext uri="{FF2B5EF4-FFF2-40B4-BE49-F238E27FC236}">
                  <a16:creationId xmlns:a16="http://schemas.microsoft.com/office/drawing/2014/main" id="{E2516AB6-67E1-4A2D-A0BE-F5554B69A160}"/>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21" name="Picture 20">
            <a:extLst>
              <a:ext uri="{FF2B5EF4-FFF2-40B4-BE49-F238E27FC236}">
                <a16:creationId xmlns:a16="http://schemas.microsoft.com/office/drawing/2014/main" id="{20032CC0-E2BA-4FFB-8898-8C656E50E16F}"/>
              </a:ext>
            </a:extLst>
          </p:cNvPr>
          <p:cNvPicPr>
            <a:picLocks noChangeAspect="1"/>
          </p:cNvPicPr>
          <p:nvPr/>
        </p:nvPicPr>
        <p:blipFill>
          <a:blip r:embed="rId5"/>
          <a:stretch>
            <a:fillRect/>
          </a:stretch>
        </p:blipFill>
        <p:spPr>
          <a:xfrm>
            <a:off x="1100122" y="2395234"/>
            <a:ext cx="1574490" cy="1263297"/>
          </a:xfrm>
          <a:prstGeom prst="rect">
            <a:avLst/>
          </a:prstGeom>
        </p:spPr>
      </p:pic>
      <p:pic>
        <p:nvPicPr>
          <p:cNvPr id="23" name="Picture 22">
            <a:extLst>
              <a:ext uri="{FF2B5EF4-FFF2-40B4-BE49-F238E27FC236}">
                <a16:creationId xmlns:a16="http://schemas.microsoft.com/office/drawing/2014/main" id="{83361633-9962-4A47-AD3E-F1D33D8A9416}"/>
              </a:ext>
            </a:extLst>
          </p:cNvPr>
          <p:cNvPicPr>
            <a:picLocks noChangeAspect="1"/>
          </p:cNvPicPr>
          <p:nvPr/>
        </p:nvPicPr>
        <p:blipFill>
          <a:blip r:embed="rId6"/>
          <a:stretch>
            <a:fillRect/>
          </a:stretch>
        </p:blipFill>
        <p:spPr>
          <a:xfrm>
            <a:off x="1079249" y="3876923"/>
            <a:ext cx="1595363" cy="902688"/>
          </a:xfrm>
          <a:prstGeom prst="rect">
            <a:avLst/>
          </a:prstGeom>
        </p:spPr>
      </p:pic>
    </p:spTree>
    <p:extLst>
      <p:ext uri="{BB962C8B-B14F-4D97-AF65-F5344CB8AC3E}">
        <p14:creationId xmlns:p14="http://schemas.microsoft.com/office/powerpoint/2010/main" val="4127636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bg1"/>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bg1"/>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grpSp>
        <p:nvGrpSpPr>
          <p:cNvPr id="7" name="Group 6">
            <a:extLst>
              <a:ext uri="{FF2B5EF4-FFF2-40B4-BE49-F238E27FC236}">
                <a16:creationId xmlns:a16="http://schemas.microsoft.com/office/drawing/2014/main" id="{B2FC700F-014D-4C01-A829-34582E1FFB8D}"/>
              </a:ext>
            </a:extLst>
          </p:cNvPr>
          <p:cNvGrpSpPr/>
          <p:nvPr/>
        </p:nvGrpSpPr>
        <p:grpSpPr>
          <a:xfrm>
            <a:off x="0" y="159289"/>
            <a:ext cx="5560730" cy="729391"/>
            <a:chOff x="0" y="1540386"/>
            <a:chExt cx="4751388" cy="729391"/>
          </a:xfrm>
        </p:grpSpPr>
        <p:sp>
          <p:nvSpPr>
            <p:cNvPr id="8" name="Title 1">
              <a:extLst>
                <a:ext uri="{FF2B5EF4-FFF2-40B4-BE49-F238E27FC236}">
                  <a16:creationId xmlns:a16="http://schemas.microsoft.com/office/drawing/2014/main" id="{9A33F73E-080F-4D7F-8AA1-67ADB23770CE}"/>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FFFFFF"/>
                      </a:gs>
                      <a:gs pos="100000">
                        <a:srgbClr val="FFFFFF"/>
                      </a:gs>
                    </a:gsLst>
                    <a:lin ang="5400000" scaled="0"/>
                  </a:gradFill>
                  <a:latin typeface="Segoe UI Semibold"/>
                </a:rPr>
                <a:t>Monitor</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hub</a:t>
              </a:r>
            </a:p>
          </p:txBody>
        </p:sp>
        <p:cxnSp>
          <p:nvCxnSpPr>
            <p:cNvPr id="9" name="Straight Connector 8">
              <a:extLst>
                <a:ext uri="{FF2B5EF4-FFF2-40B4-BE49-F238E27FC236}">
                  <a16:creationId xmlns:a16="http://schemas.microsoft.com/office/drawing/2014/main" id="{0C14B65A-35A7-417A-92B2-E4582EB802A4}"/>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11" name="Picture 10">
            <a:extLst>
              <a:ext uri="{FF2B5EF4-FFF2-40B4-BE49-F238E27FC236}">
                <a16:creationId xmlns:a16="http://schemas.microsoft.com/office/drawing/2014/main" id="{840ED9FD-BBF3-43D9-BB70-56E8AA775A00}"/>
              </a:ext>
            </a:extLst>
          </p:cNvPr>
          <p:cNvPicPr>
            <a:picLocks noChangeAspect="1"/>
          </p:cNvPicPr>
          <p:nvPr/>
        </p:nvPicPr>
        <p:blipFill>
          <a:blip r:embed="rId2"/>
          <a:stretch>
            <a:fillRect/>
          </a:stretch>
        </p:blipFill>
        <p:spPr>
          <a:xfrm>
            <a:off x="7712313" y="436288"/>
            <a:ext cx="3000757" cy="5619413"/>
          </a:xfrm>
          <a:prstGeom prst="rect">
            <a:avLst/>
          </a:prstGeom>
        </p:spPr>
      </p:pic>
    </p:spTree>
    <p:extLst>
      <p:ext uri="{BB962C8B-B14F-4D97-AF65-F5344CB8AC3E}">
        <p14:creationId xmlns:p14="http://schemas.microsoft.com/office/powerpoint/2010/main" val="312430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bg1"/>
                </a:solidFill>
                <a:latin typeface="+mj-lt"/>
              </a:rPr>
              <a:t>Overview</a:t>
            </a:r>
          </a:p>
          <a:p>
            <a:pPr lvl="0">
              <a:lnSpc>
                <a:spcPct val="100000"/>
              </a:lnSpc>
              <a:spcAft>
                <a:spcPts val="600"/>
              </a:spcAft>
            </a:pPr>
            <a:r>
              <a:rPr lang="en-US" sz="1600" dirty="0">
                <a:solidFill>
                  <a:schemeClr val="bg1"/>
                </a:solidFill>
              </a:rPr>
              <a:t>This feature provides ability to manage Analytics pools, Linked Services, Integration, Security and Source Control.</a:t>
            </a:r>
          </a:p>
          <a:p>
            <a:endParaRPr lang="en-US" sz="1800" dirty="0">
              <a:solidFill>
                <a:schemeClr val="bg1"/>
              </a:solidFill>
              <a:latin typeface="+mj-lt"/>
            </a:endParaRPr>
          </a:p>
          <a:p>
            <a:endParaRPr lang="en-US" dirty="0">
              <a:solidFill>
                <a:schemeClr val="bg1"/>
              </a:solidFill>
            </a:endParaRPr>
          </a:p>
        </p:txBody>
      </p:sp>
      <p:grpSp>
        <p:nvGrpSpPr>
          <p:cNvPr id="8" name="Group 7">
            <a:extLst>
              <a:ext uri="{FF2B5EF4-FFF2-40B4-BE49-F238E27FC236}">
                <a16:creationId xmlns:a16="http://schemas.microsoft.com/office/drawing/2014/main" id="{113FA11E-A70B-469E-A0BD-08A7EC39EDE9}"/>
              </a:ext>
            </a:extLst>
          </p:cNvPr>
          <p:cNvGrpSpPr/>
          <p:nvPr/>
        </p:nvGrpSpPr>
        <p:grpSpPr>
          <a:xfrm>
            <a:off x="0" y="159289"/>
            <a:ext cx="5560730" cy="729391"/>
            <a:chOff x="0" y="1540386"/>
            <a:chExt cx="4751388" cy="729391"/>
          </a:xfrm>
        </p:grpSpPr>
        <p:sp>
          <p:nvSpPr>
            <p:cNvPr id="9" name="Title 1">
              <a:extLst>
                <a:ext uri="{FF2B5EF4-FFF2-40B4-BE49-F238E27FC236}">
                  <a16:creationId xmlns:a16="http://schemas.microsoft.com/office/drawing/2014/main" id="{479D07A9-21C9-4B6F-833F-6C9A507C81EE}"/>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FFFFFF"/>
                      </a:gs>
                      <a:gs pos="100000">
                        <a:srgbClr val="FFFFFF"/>
                      </a:gs>
                    </a:gsLst>
                    <a:lin ang="5400000" scaled="0"/>
                  </a:gradFill>
                  <a:latin typeface="Segoe UI Semibold"/>
                </a:rPr>
                <a:t>Manage</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hub</a:t>
              </a:r>
            </a:p>
          </p:txBody>
        </p:sp>
        <p:cxnSp>
          <p:nvCxnSpPr>
            <p:cNvPr id="10" name="Straight Connector 9">
              <a:extLst>
                <a:ext uri="{FF2B5EF4-FFF2-40B4-BE49-F238E27FC236}">
                  <a16:creationId xmlns:a16="http://schemas.microsoft.com/office/drawing/2014/main" id="{F1675232-C6E7-4AEA-A143-E55196AE28A5}"/>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11" name="Picture 10">
            <a:extLst>
              <a:ext uri="{FF2B5EF4-FFF2-40B4-BE49-F238E27FC236}">
                <a16:creationId xmlns:a16="http://schemas.microsoft.com/office/drawing/2014/main" id="{B23E7DE6-FB2C-445D-A7C6-AF6633F54242}"/>
              </a:ext>
            </a:extLst>
          </p:cNvPr>
          <p:cNvPicPr>
            <a:picLocks noChangeAspect="1"/>
          </p:cNvPicPr>
          <p:nvPr/>
        </p:nvPicPr>
        <p:blipFill>
          <a:blip r:embed="rId2"/>
          <a:stretch>
            <a:fillRect/>
          </a:stretch>
        </p:blipFill>
        <p:spPr>
          <a:xfrm>
            <a:off x="2298978" y="2032458"/>
            <a:ext cx="7594044" cy="4741459"/>
          </a:xfrm>
          <a:prstGeom prst="rect">
            <a:avLst/>
          </a:prstGeom>
        </p:spPr>
      </p:pic>
    </p:spTree>
    <p:extLst>
      <p:ext uri="{BB962C8B-B14F-4D97-AF65-F5344CB8AC3E}">
        <p14:creationId xmlns:p14="http://schemas.microsoft.com/office/powerpoint/2010/main" val="3904606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F683A1-B37B-4CA5-9937-F1A30D7C6125}"/>
              </a:ext>
            </a:extLst>
          </p:cNvPr>
          <p:cNvPicPr>
            <a:picLocks noChangeAspect="1"/>
          </p:cNvPicPr>
          <p:nvPr/>
        </p:nvPicPr>
        <p:blipFill>
          <a:blip r:embed="rId2"/>
          <a:stretch>
            <a:fillRect/>
          </a:stretch>
        </p:blipFill>
        <p:spPr>
          <a:xfrm>
            <a:off x="4882374" y="1002873"/>
            <a:ext cx="6657195" cy="4101307"/>
          </a:xfrm>
          <a:prstGeom prst="rect">
            <a:avLst/>
          </a:prstGeom>
        </p:spPr>
      </p:pic>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bg1"/>
                </a:solidFill>
                <a:latin typeface="+mj-lt"/>
              </a:rPr>
              <a:t>Overview</a:t>
            </a:r>
          </a:p>
          <a:p>
            <a:pPr>
              <a:lnSpc>
                <a:spcPct val="110000"/>
              </a:lnSpc>
              <a:spcBef>
                <a:spcPts val="600"/>
              </a:spcBef>
              <a:spcAft>
                <a:spcPts val="600"/>
              </a:spcAft>
            </a:pPr>
            <a:r>
              <a:rPr lang="en-US" sz="1600" dirty="0">
                <a:solidFill>
                  <a:schemeClr val="bg1"/>
                </a:solidFill>
              </a:rPr>
              <a:t>It defines the connection information needed to connect to external resources.</a:t>
            </a:r>
          </a:p>
          <a:p>
            <a:pPr>
              <a:lnSpc>
                <a:spcPct val="110000"/>
              </a:lnSpc>
              <a:spcBef>
                <a:spcPts val="600"/>
              </a:spcBef>
              <a:spcAft>
                <a:spcPts val="600"/>
              </a:spcAft>
            </a:pPr>
            <a:endParaRPr lang="en-US" sz="1600" dirty="0">
              <a:solidFill>
                <a:schemeClr val="bg1"/>
              </a:solidFill>
            </a:endParaRPr>
          </a:p>
          <a:p>
            <a:pPr>
              <a:lnSpc>
                <a:spcPct val="110000"/>
              </a:lnSpc>
              <a:spcBef>
                <a:spcPts val="600"/>
              </a:spcBef>
              <a:spcAft>
                <a:spcPts val="600"/>
              </a:spcAft>
            </a:pPr>
            <a:r>
              <a:rPr lang="en-US" sz="1800" dirty="0">
                <a:solidFill>
                  <a:schemeClr val="bg1"/>
                </a:solidFill>
                <a:latin typeface="+mj-lt"/>
              </a:rPr>
              <a:t>Benefits</a:t>
            </a:r>
          </a:p>
          <a:p>
            <a:pPr>
              <a:lnSpc>
                <a:spcPct val="110000"/>
              </a:lnSpc>
              <a:spcBef>
                <a:spcPts val="600"/>
              </a:spcBef>
              <a:spcAft>
                <a:spcPts val="600"/>
              </a:spcAft>
            </a:pPr>
            <a:r>
              <a:rPr lang="en-US" sz="1600" dirty="0">
                <a:solidFill>
                  <a:schemeClr val="bg1"/>
                </a:solidFill>
              </a:rPr>
              <a:t>Offers pre-build 90+ connectors </a:t>
            </a:r>
          </a:p>
          <a:p>
            <a:pPr>
              <a:lnSpc>
                <a:spcPct val="110000"/>
              </a:lnSpc>
              <a:spcBef>
                <a:spcPts val="600"/>
              </a:spcBef>
              <a:spcAft>
                <a:spcPts val="600"/>
              </a:spcAft>
            </a:pPr>
            <a:r>
              <a:rPr lang="en-US" sz="1600" dirty="0">
                <a:solidFill>
                  <a:schemeClr val="bg1"/>
                </a:solidFill>
              </a:rPr>
              <a:t>Easy cross platform data migration </a:t>
            </a:r>
          </a:p>
          <a:p>
            <a:pPr>
              <a:lnSpc>
                <a:spcPct val="110000"/>
              </a:lnSpc>
              <a:spcBef>
                <a:spcPts val="600"/>
              </a:spcBef>
              <a:spcAft>
                <a:spcPts val="600"/>
              </a:spcAft>
            </a:pPr>
            <a:r>
              <a:rPr lang="en-US" sz="1600" dirty="0">
                <a:solidFill>
                  <a:schemeClr val="bg1"/>
                </a:solidFill>
              </a:rPr>
              <a:t>Represents data store or compute resources</a:t>
            </a:r>
          </a:p>
          <a:p>
            <a:pPr>
              <a:lnSpc>
                <a:spcPct val="110000"/>
              </a:lnSpc>
              <a:spcBef>
                <a:spcPts val="600"/>
              </a:spcBef>
              <a:spcAft>
                <a:spcPts val="600"/>
              </a:spcAft>
            </a:pPr>
            <a:endParaRPr lang="en-US" sz="1600" dirty="0">
              <a:solidFill>
                <a:schemeClr val="bg1"/>
              </a:solidFill>
            </a:endParaRPr>
          </a:p>
          <a:p>
            <a:pPr>
              <a:lnSpc>
                <a:spcPct val="110000"/>
              </a:lnSpc>
              <a:spcBef>
                <a:spcPts val="600"/>
              </a:spcBef>
              <a:spcAft>
                <a:spcPts val="600"/>
              </a:spcAft>
            </a:pPr>
            <a:endParaRPr lang="en-US" sz="1800" dirty="0">
              <a:solidFill>
                <a:schemeClr val="bg1"/>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30785" y="3802678"/>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770453" y="2546370"/>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457000" y="2692621"/>
            <a:ext cx="1925245" cy="36090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8E8CE3E-7F27-462A-853B-EEA125088015}"/>
              </a:ext>
            </a:extLst>
          </p:cNvPr>
          <p:cNvGrpSpPr/>
          <p:nvPr/>
        </p:nvGrpSpPr>
        <p:grpSpPr>
          <a:xfrm>
            <a:off x="0" y="159289"/>
            <a:ext cx="6747640" cy="729391"/>
            <a:chOff x="0" y="1540386"/>
            <a:chExt cx="5765548" cy="729391"/>
          </a:xfrm>
        </p:grpSpPr>
        <p:sp>
          <p:nvSpPr>
            <p:cNvPr id="16" name="Title 1">
              <a:extLst>
                <a:ext uri="{FF2B5EF4-FFF2-40B4-BE49-F238E27FC236}">
                  <a16:creationId xmlns:a16="http://schemas.microsoft.com/office/drawing/2014/main" id="{5BFF1F56-98B1-4AF5-9E11-CCCADE1D0E36}"/>
                </a:ext>
              </a:extLst>
            </p:cNvPr>
            <p:cNvSpPr txBox="1">
              <a:spLocks/>
            </p:cNvSpPr>
            <p:nvPr/>
          </p:nvSpPr>
          <p:spPr>
            <a:xfrm>
              <a:off x="188593" y="1540386"/>
              <a:ext cx="557695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FFFFFF"/>
                      </a:gs>
                      <a:gs pos="100000">
                        <a:srgbClr val="FFFFFF"/>
                      </a:gs>
                    </a:gsLst>
                    <a:lin ang="5400000" scaled="0"/>
                  </a:gradFill>
                  <a:latin typeface="Segoe UI Semibold"/>
                </a:rPr>
                <a:t>Manage</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hub – Linked services</a:t>
              </a:r>
            </a:p>
          </p:txBody>
        </p:sp>
        <p:cxnSp>
          <p:nvCxnSpPr>
            <p:cNvPr id="17" name="Straight Connector 16">
              <a:extLst>
                <a:ext uri="{FF2B5EF4-FFF2-40B4-BE49-F238E27FC236}">
                  <a16:creationId xmlns:a16="http://schemas.microsoft.com/office/drawing/2014/main" id="{9C318FDD-DBCF-427A-B315-A2C3491DE5C4}"/>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720066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99D365-9EC5-48E9-8CFD-22711F841A19}"/>
              </a:ext>
            </a:extLst>
          </p:cNvPr>
          <p:cNvPicPr>
            <a:picLocks noChangeAspect="1"/>
          </p:cNvPicPr>
          <p:nvPr/>
        </p:nvPicPr>
        <p:blipFill>
          <a:blip r:embed="rId3"/>
          <a:stretch>
            <a:fillRect/>
          </a:stretch>
        </p:blipFill>
        <p:spPr>
          <a:xfrm>
            <a:off x="3349773" y="2993482"/>
            <a:ext cx="7651531" cy="3473679"/>
          </a:xfrm>
          <a:prstGeom prst="rect">
            <a:avLst/>
          </a:prstGeom>
        </p:spPr>
      </p:pic>
      <p:pic>
        <p:nvPicPr>
          <p:cNvPr id="22" name="Picture 21">
            <a:extLst>
              <a:ext uri="{FF2B5EF4-FFF2-40B4-BE49-F238E27FC236}">
                <a16:creationId xmlns:a16="http://schemas.microsoft.com/office/drawing/2014/main" id="{EE291F18-E1BD-4239-8621-A9878FC34AFD}"/>
              </a:ext>
            </a:extLst>
          </p:cNvPr>
          <p:cNvPicPr>
            <a:picLocks noChangeAspect="1"/>
          </p:cNvPicPr>
          <p:nvPr/>
        </p:nvPicPr>
        <p:blipFill>
          <a:blip r:embed="rId4"/>
          <a:stretch>
            <a:fillRect/>
          </a:stretch>
        </p:blipFill>
        <p:spPr>
          <a:xfrm>
            <a:off x="7768537" y="390839"/>
            <a:ext cx="3804904" cy="3861232"/>
          </a:xfrm>
          <a:prstGeom prst="rect">
            <a:avLst/>
          </a:prstGeom>
          <a:ln>
            <a:solidFill>
              <a:schemeClr val="tx1"/>
            </a:solidFill>
          </a:ln>
        </p:spPr>
      </p:pic>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bg1"/>
                </a:solidFill>
                <a:latin typeface="+mj-lt"/>
              </a:rPr>
              <a:t>Overview</a:t>
            </a:r>
          </a:p>
          <a:p>
            <a:pPr>
              <a:lnSpc>
                <a:spcPct val="110000"/>
              </a:lnSpc>
              <a:spcBef>
                <a:spcPts val="600"/>
              </a:spcBef>
              <a:spcAft>
                <a:spcPts val="600"/>
              </a:spcAft>
            </a:pPr>
            <a:r>
              <a:rPr lang="en-US" sz="1600" dirty="0">
                <a:solidFill>
                  <a:schemeClr val="bg1"/>
                </a:solidFill>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solidFill>
                <a:schemeClr val="bg1"/>
              </a:solidFill>
              <a:latin typeface="Segoe UI"/>
            </a:endParaRPr>
          </a:p>
          <a:p>
            <a:pPr>
              <a:lnSpc>
                <a:spcPct val="110000"/>
              </a:lnSpc>
              <a:spcBef>
                <a:spcPts val="600"/>
              </a:spcBef>
              <a:spcAft>
                <a:spcPts val="600"/>
              </a:spcAft>
            </a:pPr>
            <a:r>
              <a:rPr lang="en-US" sz="1800" dirty="0">
                <a:solidFill>
                  <a:schemeClr val="bg1"/>
                </a:solidFill>
                <a:latin typeface="+mj-lt"/>
              </a:rPr>
              <a:t>Benefits</a:t>
            </a:r>
          </a:p>
          <a:p>
            <a:pPr>
              <a:lnSpc>
                <a:spcPct val="110000"/>
              </a:lnSpc>
              <a:spcBef>
                <a:spcPts val="600"/>
              </a:spcBef>
              <a:spcAft>
                <a:spcPts val="600"/>
              </a:spcAft>
            </a:pPr>
            <a:r>
              <a:rPr lang="en-US" sz="1600" dirty="0">
                <a:solidFill>
                  <a:schemeClr val="bg1"/>
                </a:solidFill>
              </a:rPr>
              <a:t>Create and manage</a:t>
            </a:r>
          </a:p>
          <a:p>
            <a:pPr marL="285750" indent="-285750">
              <a:lnSpc>
                <a:spcPct val="110000"/>
              </a:lnSpc>
              <a:spcBef>
                <a:spcPts val="600"/>
              </a:spcBef>
              <a:spcAft>
                <a:spcPts val="600"/>
              </a:spcAft>
              <a:buFont typeface="Arial" panose="020B0604020202020204" pitchFamily="34" charset="0"/>
              <a:buChar char="•"/>
            </a:pPr>
            <a:r>
              <a:rPr lang="en-US" sz="1600" dirty="0">
                <a:solidFill>
                  <a:schemeClr val="bg1"/>
                </a:solidFill>
              </a:rPr>
              <a:t>Schedule trigger</a:t>
            </a:r>
          </a:p>
          <a:p>
            <a:pPr marL="285750" indent="-285750">
              <a:lnSpc>
                <a:spcPct val="110000"/>
              </a:lnSpc>
              <a:spcBef>
                <a:spcPts val="600"/>
              </a:spcBef>
              <a:spcAft>
                <a:spcPts val="600"/>
              </a:spcAft>
              <a:buFont typeface="Arial" panose="020B0604020202020204" pitchFamily="34" charset="0"/>
              <a:buChar char="•"/>
            </a:pPr>
            <a:r>
              <a:rPr lang="en-US" sz="1600" dirty="0">
                <a:solidFill>
                  <a:schemeClr val="bg1"/>
                </a:solidFill>
              </a:rPr>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solidFill>
                  <a:schemeClr val="bg1"/>
                </a:solidFill>
              </a:rPr>
              <a:t>Event trigger</a:t>
            </a:r>
          </a:p>
          <a:p>
            <a:pPr>
              <a:lnSpc>
                <a:spcPct val="110000"/>
              </a:lnSpc>
              <a:spcBef>
                <a:spcPts val="600"/>
              </a:spcBef>
              <a:spcAft>
                <a:spcPts val="600"/>
              </a:spcAft>
            </a:pPr>
            <a:r>
              <a:rPr lang="en-US" sz="1600" dirty="0">
                <a:solidFill>
                  <a:schemeClr val="bg1"/>
                </a:solidFill>
              </a:rPr>
              <a:t>Control pipeline execution</a:t>
            </a:r>
          </a:p>
        </p:txBody>
      </p:sp>
      <p:sp>
        <p:nvSpPr>
          <p:cNvPr id="8" name="Rectangle 7">
            <a:extLst>
              <a:ext uri="{FF2B5EF4-FFF2-40B4-BE49-F238E27FC236}">
                <a16:creationId xmlns:a16="http://schemas.microsoft.com/office/drawing/2014/main" id="{62D41EE8-E220-418A-B810-737EB31B0295}"/>
              </a:ext>
            </a:extLst>
          </p:cNvPr>
          <p:cNvSpPr/>
          <p:nvPr/>
        </p:nvSpPr>
        <p:spPr bwMode="auto">
          <a:xfrm>
            <a:off x="3674055" y="5728086"/>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634805" y="3914195"/>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p:cNvCxnSpPr>
          <p:nvPr/>
        </p:nvCxnSpPr>
        <p:spPr>
          <a:xfrm rot="5400000" flipH="1" flipV="1">
            <a:off x="6189933" y="2313539"/>
            <a:ext cx="1344108" cy="1857205"/>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2D7EE0-A8E2-4F46-89AC-ABAC589AA56F}"/>
              </a:ext>
            </a:extLst>
          </p:cNvPr>
          <p:cNvGrpSpPr/>
          <p:nvPr/>
        </p:nvGrpSpPr>
        <p:grpSpPr>
          <a:xfrm>
            <a:off x="0" y="159289"/>
            <a:ext cx="6747640" cy="729391"/>
            <a:chOff x="0" y="1540386"/>
            <a:chExt cx="5765548" cy="729391"/>
          </a:xfrm>
        </p:grpSpPr>
        <p:sp>
          <p:nvSpPr>
            <p:cNvPr id="19" name="Title 1">
              <a:extLst>
                <a:ext uri="{FF2B5EF4-FFF2-40B4-BE49-F238E27FC236}">
                  <a16:creationId xmlns:a16="http://schemas.microsoft.com/office/drawing/2014/main" id="{CCDC7A9A-F52F-4F05-8ADF-E8CD56263045}"/>
                </a:ext>
              </a:extLst>
            </p:cNvPr>
            <p:cNvSpPr txBox="1">
              <a:spLocks/>
            </p:cNvSpPr>
            <p:nvPr/>
          </p:nvSpPr>
          <p:spPr>
            <a:xfrm>
              <a:off x="188593" y="1540386"/>
              <a:ext cx="557695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FFFFFF"/>
                      </a:gs>
                      <a:gs pos="100000">
                        <a:srgbClr val="FFFFFF"/>
                      </a:gs>
                    </a:gsLst>
                    <a:lin ang="5400000" scaled="0"/>
                  </a:gradFill>
                  <a:latin typeface="Segoe UI Semibold"/>
                </a:rPr>
                <a:t>Manage</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hub – Triggers</a:t>
              </a:r>
            </a:p>
          </p:txBody>
        </p:sp>
        <p:cxnSp>
          <p:nvCxnSpPr>
            <p:cNvPr id="20" name="Straight Connector 19">
              <a:extLst>
                <a:ext uri="{FF2B5EF4-FFF2-40B4-BE49-F238E27FC236}">
                  <a16:creationId xmlns:a16="http://schemas.microsoft.com/office/drawing/2014/main" id="{3D661B32-87E0-4DBB-B011-FA546BB5DA62}"/>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65503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2"/>
          <a:stretch>
            <a:fillRect/>
          </a:stretch>
        </p:blipFill>
        <p:spPr>
          <a:xfrm>
            <a:off x="7536873" y="3603421"/>
            <a:ext cx="4346342" cy="3080620"/>
          </a:xfrm>
          <a:prstGeom prst="rect">
            <a:avLst/>
          </a:prstGeom>
          <a:ln>
            <a:solidFill>
              <a:schemeClr val="tx1"/>
            </a:solidFill>
          </a:ln>
        </p:spPr>
      </p:pic>
      <p:pic>
        <p:nvPicPr>
          <p:cNvPr id="24" name="Picture 23">
            <a:extLst>
              <a:ext uri="{FF2B5EF4-FFF2-40B4-BE49-F238E27FC236}">
                <a16:creationId xmlns:a16="http://schemas.microsoft.com/office/drawing/2014/main" id="{CC15BA44-04F2-44D0-B298-C54D9D37D190}"/>
              </a:ext>
            </a:extLst>
          </p:cNvPr>
          <p:cNvPicPr>
            <a:picLocks noChangeAspect="1"/>
          </p:cNvPicPr>
          <p:nvPr/>
        </p:nvPicPr>
        <p:blipFill>
          <a:blip r:embed="rId3"/>
          <a:stretch>
            <a:fillRect/>
          </a:stretch>
        </p:blipFill>
        <p:spPr>
          <a:xfrm>
            <a:off x="6230634" y="127309"/>
            <a:ext cx="5740648" cy="3263445"/>
          </a:xfrm>
          <a:prstGeom prst="rect">
            <a:avLst/>
          </a:prstGeom>
        </p:spPr>
      </p:pic>
      <p:pic>
        <p:nvPicPr>
          <p:cNvPr id="18" name="Picture 17">
            <a:extLst>
              <a:ext uri="{FF2B5EF4-FFF2-40B4-BE49-F238E27FC236}">
                <a16:creationId xmlns:a16="http://schemas.microsoft.com/office/drawing/2014/main" id="{E3FF033C-71B5-4CDB-9861-B69685CBB298}"/>
              </a:ext>
            </a:extLst>
          </p:cNvPr>
          <p:cNvPicPr>
            <a:picLocks noChangeAspect="1"/>
          </p:cNvPicPr>
          <p:nvPr/>
        </p:nvPicPr>
        <p:blipFill>
          <a:blip r:embed="rId4"/>
          <a:stretch>
            <a:fillRect/>
          </a:stretch>
        </p:blipFill>
        <p:spPr>
          <a:xfrm>
            <a:off x="3826281" y="3582413"/>
            <a:ext cx="3604050" cy="3095990"/>
          </a:xfrm>
          <a:prstGeom prst="rect">
            <a:avLst/>
          </a:prstGeom>
        </p:spPr>
      </p:pic>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bg1"/>
                </a:solidFill>
                <a:latin typeface="+mj-lt"/>
              </a:rPr>
              <a:t>Overview</a:t>
            </a:r>
          </a:p>
          <a:p>
            <a:pPr>
              <a:lnSpc>
                <a:spcPct val="110000"/>
              </a:lnSpc>
              <a:spcBef>
                <a:spcPts val="600"/>
              </a:spcBef>
              <a:spcAft>
                <a:spcPts val="600"/>
              </a:spcAft>
            </a:pPr>
            <a:r>
              <a:rPr lang="en-US" sz="1600" dirty="0">
                <a:solidFill>
                  <a:schemeClr val="bg1"/>
                </a:solidFill>
                <a:latin typeface="Segoe UI"/>
              </a:rPr>
              <a:t>It provides access control management to workspace resources and artifacts for admins</a:t>
            </a:r>
          </a:p>
          <a:p>
            <a:pPr>
              <a:lnSpc>
                <a:spcPct val="110000"/>
              </a:lnSpc>
              <a:spcBef>
                <a:spcPts val="600"/>
              </a:spcBef>
              <a:spcAft>
                <a:spcPts val="600"/>
              </a:spcAft>
            </a:pPr>
            <a:endParaRPr lang="en-US" sz="1600" dirty="0">
              <a:solidFill>
                <a:schemeClr val="bg1"/>
              </a:solidFill>
              <a:latin typeface="Segoe UI"/>
            </a:endParaRPr>
          </a:p>
          <a:p>
            <a:pPr>
              <a:lnSpc>
                <a:spcPct val="110000"/>
              </a:lnSpc>
              <a:spcBef>
                <a:spcPts val="600"/>
              </a:spcBef>
              <a:spcAft>
                <a:spcPts val="600"/>
              </a:spcAft>
            </a:pPr>
            <a:r>
              <a:rPr lang="en-US" sz="1800" dirty="0">
                <a:solidFill>
                  <a:schemeClr val="bg1"/>
                </a:solidFill>
                <a:latin typeface="+mj-lt"/>
              </a:rPr>
              <a:t>Benefits</a:t>
            </a:r>
          </a:p>
          <a:p>
            <a:pPr>
              <a:lnSpc>
                <a:spcPct val="110000"/>
              </a:lnSpc>
              <a:spcBef>
                <a:spcPts val="600"/>
              </a:spcBef>
              <a:spcAft>
                <a:spcPts val="600"/>
              </a:spcAft>
            </a:pPr>
            <a:r>
              <a:rPr lang="en-US" sz="1600" dirty="0">
                <a:solidFill>
                  <a:schemeClr val="bg1"/>
                </a:solidFill>
                <a:latin typeface="Segoe UI"/>
              </a:rPr>
              <a:t>Share workspace with the team</a:t>
            </a:r>
          </a:p>
          <a:p>
            <a:pPr>
              <a:lnSpc>
                <a:spcPct val="110000"/>
              </a:lnSpc>
              <a:spcBef>
                <a:spcPts val="600"/>
              </a:spcBef>
              <a:spcAft>
                <a:spcPts val="600"/>
              </a:spcAft>
            </a:pPr>
            <a:r>
              <a:rPr lang="en-US" sz="1600" dirty="0">
                <a:solidFill>
                  <a:schemeClr val="bg1"/>
                </a:solidFill>
                <a:latin typeface="Segoe UI"/>
              </a:rPr>
              <a:t>Increases productivity</a:t>
            </a:r>
          </a:p>
          <a:p>
            <a:pPr>
              <a:lnSpc>
                <a:spcPct val="110000"/>
              </a:lnSpc>
              <a:spcBef>
                <a:spcPts val="600"/>
              </a:spcBef>
              <a:spcAft>
                <a:spcPts val="600"/>
              </a:spcAft>
            </a:pPr>
            <a:r>
              <a:rPr lang="en-US" sz="1600" dirty="0">
                <a:solidFill>
                  <a:schemeClr val="bg1"/>
                </a:solidFill>
                <a:latin typeface="Segoe UI"/>
              </a:rPr>
              <a:t>Assign granular level permissions </a:t>
            </a:r>
          </a:p>
          <a:p>
            <a:pPr>
              <a:lnSpc>
                <a:spcPct val="100000"/>
              </a:lnSpc>
              <a:spcAft>
                <a:spcPts val="0"/>
              </a:spcAft>
            </a:pPr>
            <a:r>
              <a:rPr lang="en-US" sz="1600" dirty="0">
                <a:solidFill>
                  <a:schemeClr val="bg1"/>
                </a:solidFill>
                <a:latin typeface="Segoe UI"/>
              </a:rPr>
              <a:t>Manage permissions on Spark pools, </a:t>
            </a:r>
          </a:p>
          <a:p>
            <a:pPr>
              <a:lnSpc>
                <a:spcPct val="100000"/>
              </a:lnSpc>
              <a:spcAft>
                <a:spcPts val="0"/>
              </a:spcAft>
            </a:pPr>
            <a:r>
              <a:rPr lang="en-US" sz="1600" dirty="0">
                <a:solidFill>
                  <a:schemeClr val="bg1"/>
                </a:solidFill>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6449947" y="298168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918833" y="1008993"/>
            <a:ext cx="526472" cy="23654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p:cNvCxnSpPr>
          <p:nvPr/>
        </p:nvCxnSpPr>
        <p:spPr>
          <a:xfrm rot="16200000" flipH="1">
            <a:off x="7679905" y="1747704"/>
            <a:ext cx="2532305" cy="1527977"/>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203CF4F-6E90-4E9A-966F-016725D9520E}"/>
              </a:ext>
            </a:extLst>
          </p:cNvPr>
          <p:cNvCxnSpPr>
            <a:cxnSpLocks/>
            <a:stCxn id="11" idx="2"/>
          </p:cNvCxnSpPr>
          <p:nvPr/>
        </p:nvCxnSpPr>
        <p:spPr>
          <a:xfrm rot="5400000">
            <a:off x="5999008" y="1594782"/>
            <a:ext cx="2532303" cy="1833821"/>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A762329-14F2-49B3-89FF-D09A40CDC1E4}"/>
              </a:ext>
            </a:extLst>
          </p:cNvPr>
          <p:cNvGrpSpPr/>
          <p:nvPr/>
        </p:nvGrpSpPr>
        <p:grpSpPr>
          <a:xfrm>
            <a:off x="0" y="159289"/>
            <a:ext cx="6747640" cy="729391"/>
            <a:chOff x="0" y="1540386"/>
            <a:chExt cx="5765548" cy="729391"/>
          </a:xfrm>
        </p:grpSpPr>
        <p:sp>
          <p:nvSpPr>
            <p:cNvPr id="16" name="Title 1">
              <a:extLst>
                <a:ext uri="{FF2B5EF4-FFF2-40B4-BE49-F238E27FC236}">
                  <a16:creationId xmlns:a16="http://schemas.microsoft.com/office/drawing/2014/main" id="{0875A1A7-00AF-4B2D-A862-AFFFDE51DA0E}"/>
                </a:ext>
              </a:extLst>
            </p:cNvPr>
            <p:cNvSpPr txBox="1">
              <a:spLocks/>
            </p:cNvSpPr>
            <p:nvPr/>
          </p:nvSpPr>
          <p:spPr>
            <a:xfrm>
              <a:off x="188593" y="1540386"/>
              <a:ext cx="557695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FFFFFF"/>
                      </a:gs>
                      <a:gs pos="100000">
                        <a:srgbClr val="FFFFFF"/>
                      </a:gs>
                    </a:gsLst>
                    <a:lin ang="5400000" scaled="0"/>
                  </a:gradFill>
                  <a:latin typeface="Segoe UI Semibold"/>
                </a:rPr>
                <a:t>Manage</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hub – Access control</a:t>
              </a:r>
            </a:p>
          </p:txBody>
        </p:sp>
        <p:cxnSp>
          <p:nvCxnSpPr>
            <p:cNvPr id="17" name="Straight Connector 16">
              <a:extLst>
                <a:ext uri="{FF2B5EF4-FFF2-40B4-BE49-F238E27FC236}">
                  <a16:creationId xmlns:a16="http://schemas.microsoft.com/office/drawing/2014/main" id="{6AD0A5EB-46DB-4823-8B5A-A307E856F0A0}"/>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342709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bg1"/>
                </a:solidFill>
                <a:latin typeface="+mj-lt"/>
              </a:rPr>
              <a:t>Overview</a:t>
            </a:r>
          </a:p>
          <a:p>
            <a:pPr>
              <a:lnSpc>
                <a:spcPct val="110000"/>
              </a:lnSpc>
              <a:spcBef>
                <a:spcPts val="600"/>
              </a:spcBef>
              <a:spcAft>
                <a:spcPts val="600"/>
              </a:spcAft>
            </a:pPr>
            <a:r>
              <a:rPr lang="en-US" sz="1600" dirty="0">
                <a:solidFill>
                  <a:schemeClr val="bg1"/>
                </a:solidFill>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CF62BCFF-C49C-4A06-8394-55D2217A00B5}"/>
              </a:ext>
            </a:extLst>
          </p:cNvPr>
          <p:cNvGrpSpPr/>
          <p:nvPr/>
        </p:nvGrpSpPr>
        <p:grpSpPr>
          <a:xfrm>
            <a:off x="0" y="159289"/>
            <a:ext cx="6747640" cy="729391"/>
            <a:chOff x="0" y="1540386"/>
            <a:chExt cx="5765548" cy="729391"/>
          </a:xfrm>
        </p:grpSpPr>
        <p:sp>
          <p:nvSpPr>
            <p:cNvPr id="12" name="Title 1">
              <a:extLst>
                <a:ext uri="{FF2B5EF4-FFF2-40B4-BE49-F238E27FC236}">
                  <a16:creationId xmlns:a16="http://schemas.microsoft.com/office/drawing/2014/main" id="{28AB9428-0C8A-4750-940C-3FBFBB57D25F}"/>
                </a:ext>
              </a:extLst>
            </p:cNvPr>
            <p:cNvSpPr txBox="1">
              <a:spLocks/>
            </p:cNvSpPr>
            <p:nvPr/>
          </p:nvSpPr>
          <p:spPr>
            <a:xfrm>
              <a:off x="188593" y="1540386"/>
              <a:ext cx="557695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FFFFFF"/>
                      </a:gs>
                      <a:gs pos="100000">
                        <a:srgbClr val="FFFFFF"/>
                      </a:gs>
                    </a:gsLst>
                    <a:lin ang="5400000" scaled="0"/>
                  </a:gradFill>
                  <a:latin typeface="Segoe UI Semibold"/>
                </a:rPr>
                <a:t>Manage</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hub – Source control</a:t>
              </a:r>
            </a:p>
          </p:txBody>
        </p:sp>
        <p:cxnSp>
          <p:nvCxnSpPr>
            <p:cNvPr id="14" name="Straight Connector 13">
              <a:extLst>
                <a:ext uri="{FF2B5EF4-FFF2-40B4-BE49-F238E27FC236}">
                  <a16:creationId xmlns:a16="http://schemas.microsoft.com/office/drawing/2014/main" id="{E1C5931D-D316-499B-9808-20F7D06CCAA3}"/>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33623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3262432"/>
          </a:xfrm>
        </p:spPr>
        <p:txBody>
          <a:bodyPr anchor="t"/>
          <a:lstStyle/>
          <a:p>
            <a:br>
              <a:rPr lang="en-US" sz="4800" dirty="0"/>
            </a:br>
            <a:r>
              <a:rPr lang="en-US" sz="4800" dirty="0"/>
              <a:t>Data Loading &amp;</a:t>
            </a:r>
            <a:br>
              <a:rPr lang="en-US" sz="4800" dirty="0"/>
            </a:br>
            <a:r>
              <a:rPr lang="en-US" sz="4800" dirty="0"/>
              <a:t>Data Lake Organization</a:t>
            </a:r>
            <a:br>
              <a:rPr lang="en-US" sz="4800" dirty="0"/>
            </a:br>
            <a:endParaRPr lang="en-US" sz="48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21" y="214637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8638" y="142344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684" y="132601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6708" y="369910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254517" y="288750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178510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114300" rtl="0" eaLnBrk="1" fontAlgn="auto" latinLnBrk="0" hangingPunct="1">
              <a:lnSpc>
                <a:spcPct val="100000"/>
              </a:lnSpc>
              <a:spcBef>
                <a:spcPts val="600"/>
              </a:spcBef>
              <a:spcAft>
                <a:spcPts val="600"/>
              </a:spcAft>
              <a:buClrTx/>
              <a:buSzPct val="90000"/>
              <a:buFont typeface="Wingdings" panose="05000000000000000000" pitchFamily="2" charset="2"/>
              <a:buAutoNum type="arabicParenR"/>
              <a:tabLst/>
              <a:defRPr/>
            </a:pPr>
            <a:r>
              <a:rPr kumimoji="0" lang="en-US" sz="3200" b="0" i="0" u="none" strike="noStrike" kern="1200" cap="none" spc="0" normalizeH="0" baseline="0" noProof="0" dirty="0">
                <a:ln>
                  <a:noFill/>
                </a:ln>
                <a:solidFill>
                  <a:prstClr val="white"/>
                </a:solidFill>
                <a:effectLst/>
                <a:uLnTx/>
                <a:uFillTx/>
                <a:latin typeface="Segoe UI"/>
              </a:rPr>
              <a:t>Integration</a:t>
            </a:r>
          </a:p>
          <a:p>
            <a:pPr marL="342900" marR="0" lvl="0" indent="-342900" algn="l" defTabSz="114300" rtl="0" eaLnBrk="1" fontAlgn="auto" latinLnBrk="0" hangingPunct="1">
              <a:lnSpc>
                <a:spcPct val="100000"/>
              </a:lnSpc>
              <a:spcBef>
                <a:spcPts val="600"/>
              </a:spcBef>
              <a:spcAft>
                <a:spcPts val="600"/>
              </a:spcAft>
              <a:buClrTx/>
              <a:buSzPct val="90000"/>
              <a:buFont typeface="Wingdings" panose="05000000000000000000" pitchFamily="2" charset="2"/>
              <a:buAutoNum type="arabicParenR"/>
              <a:tabLst/>
              <a:defRPr/>
            </a:pPr>
            <a:r>
              <a:rPr lang="en-US" sz="3200" dirty="0">
                <a:solidFill>
                  <a:prstClr val="white"/>
                </a:solidFill>
                <a:latin typeface="Segoe UI"/>
              </a:rPr>
              <a:t>Ingest data to tables</a:t>
            </a:r>
          </a:p>
          <a:p>
            <a:pPr marL="342900" marR="0" lvl="0" indent="-342900" algn="l" defTabSz="114300" rtl="0" eaLnBrk="1" fontAlgn="auto" latinLnBrk="0" hangingPunct="1">
              <a:lnSpc>
                <a:spcPct val="100000"/>
              </a:lnSpc>
              <a:spcBef>
                <a:spcPts val="600"/>
              </a:spcBef>
              <a:spcAft>
                <a:spcPts val="600"/>
              </a:spcAft>
              <a:buClrTx/>
              <a:buSzPct val="90000"/>
              <a:buFont typeface="Wingdings" panose="05000000000000000000" pitchFamily="2" charset="2"/>
              <a:buAutoNum type="arabicParenR"/>
              <a:tabLst/>
              <a:defRPr/>
            </a:pPr>
            <a:r>
              <a:rPr kumimoji="0" lang="en-US" sz="3200" b="0" i="0" u="none" strike="noStrike" kern="1200" cap="none" spc="0" normalizeH="0" baseline="0" noProof="0" dirty="0">
                <a:ln>
                  <a:noFill/>
                </a:ln>
                <a:solidFill>
                  <a:prstClr val="white"/>
                </a:solidFill>
                <a:effectLst/>
                <a:uLnTx/>
                <a:uFillTx/>
                <a:latin typeface="Segoe UI"/>
              </a:rPr>
              <a:t>Best practices</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523768"/>
          </a:xfrm>
        </p:spPr>
        <p:txBody>
          <a:bodyPr anchor="t"/>
          <a:lstStyle/>
          <a:p>
            <a:br>
              <a:rPr lang="en-US" sz="4800" dirty="0"/>
            </a:br>
            <a:r>
              <a:rPr lang="en-US" sz="4800" dirty="0"/>
              <a:t>Azure Synapse Analytics 101</a:t>
            </a:r>
            <a:br>
              <a:rPr lang="en-US" sz="4800" dirty="0"/>
            </a:br>
            <a:r>
              <a:rPr lang="en-US" sz="2800" spc="0" dirty="0">
                <a:solidFill>
                  <a:srgbClr val="50E6FF"/>
                </a:solidFill>
              </a:rPr>
              <a:t>Limitless analytics service with </a:t>
            </a:r>
            <a:br>
              <a:rPr lang="en-US" sz="2800" spc="0" dirty="0">
                <a:solidFill>
                  <a:srgbClr val="50E6FF"/>
                </a:solidFill>
              </a:rPr>
            </a:br>
            <a:r>
              <a:rPr lang="en-US" sz="2800" spc="0" dirty="0">
                <a:solidFill>
                  <a:srgbClr val="50E6FF"/>
                </a:solidFill>
              </a:rPr>
              <a:t>unmatched time to insight</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795722"/>
            <a:ext cx="6719402" cy="1793104"/>
          </a:xfrm>
          <a:prstGeom prst="rect">
            <a:avLst/>
          </a:prstGeom>
          <a:noFill/>
        </p:spPr>
        <p:txBody>
          <a:bodyPr wrap="square" anchor="b">
            <a:noAutofit/>
          </a:bodyPr>
          <a:lstStyle/>
          <a:p>
            <a:r>
              <a:rPr lang="en-US" sz="3400" dirty="0">
                <a:solidFill>
                  <a:schemeClr val="accent1"/>
                </a:solidFill>
              </a:rPr>
              <a:t>Ingest</a:t>
            </a:r>
            <a:br>
              <a:rPr lang="en-US" sz="4800" dirty="0"/>
            </a:br>
            <a:r>
              <a:rPr lang="en-US" sz="4800" dirty="0"/>
              <a:t>Integration with Pipelines</a:t>
            </a:r>
          </a:p>
        </p:txBody>
      </p:sp>
    </p:spTree>
    <p:extLst>
      <p:ext uri="{BB962C8B-B14F-4D97-AF65-F5344CB8AC3E}">
        <p14:creationId xmlns:p14="http://schemas.microsoft.com/office/powerpoint/2010/main" val="19084642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F683A1-B37B-4CA5-9937-F1A30D7C6125}"/>
              </a:ext>
            </a:extLst>
          </p:cNvPr>
          <p:cNvPicPr>
            <a:picLocks noChangeAspect="1"/>
          </p:cNvPicPr>
          <p:nvPr/>
        </p:nvPicPr>
        <p:blipFill>
          <a:blip r:embed="rId2"/>
          <a:stretch>
            <a:fillRect/>
          </a:stretch>
        </p:blipFill>
        <p:spPr>
          <a:xfrm>
            <a:off x="4882374" y="1002873"/>
            <a:ext cx="6657195" cy="4101307"/>
          </a:xfrm>
          <a:prstGeom prst="rect">
            <a:avLst/>
          </a:prstGeom>
        </p:spPr>
      </p:pic>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bg1"/>
                </a:solidFill>
                <a:latin typeface="+mj-lt"/>
              </a:rPr>
              <a:t>Overview</a:t>
            </a:r>
          </a:p>
          <a:p>
            <a:pPr>
              <a:lnSpc>
                <a:spcPct val="110000"/>
              </a:lnSpc>
              <a:spcBef>
                <a:spcPts val="600"/>
              </a:spcBef>
              <a:spcAft>
                <a:spcPts val="600"/>
              </a:spcAft>
            </a:pPr>
            <a:r>
              <a:rPr lang="en-US" sz="1600" dirty="0">
                <a:solidFill>
                  <a:schemeClr val="bg1"/>
                </a:solidFill>
              </a:rPr>
              <a:t>It defines the connection information needed to connect to external resources.</a:t>
            </a:r>
          </a:p>
          <a:p>
            <a:pPr>
              <a:lnSpc>
                <a:spcPct val="110000"/>
              </a:lnSpc>
              <a:spcBef>
                <a:spcPts val="600"/>
              </a:spcBef>
              <a:spcAft>
                <a:spcPts val="600"/>
              </a:spcAft>
            </a:pPr>
            <a:endParaRPr lang="en-US" sz="1600" dirty="0">
              <a:solidFill>
                <a:schemeClr val="bg1"/>
              </a:solidFill>
            </a:endParaRPr>
          </a:p>
          <a:p>
            <a:pPr>
              <a:lnSpc>
                <a:spcPct val="110000"/>
              </a:lnSpc>
              <a:spcBef>
                <a:spcPts val="600"/>
              </a:spcBef>
              <a:spcAft>
                <a:spcPts val="600"/>
              </a:spcAft>
            </a:pPr>
            <a:r>
              <a:rPr lang="en-US" sz="1800" dirty="0">
                <a:solidFill>
                  <a:schemeClr val="bg1"/>
                </a:solidFill>
                <a:latin typeface="+mj-lt"/>
              </a:rPr>
              <a:t>Benefits</a:t>
            </a:r>
          </a:p>
          <a:p>
            <a:pPr>
              <a:lnSpc>
                <a:spcPct val="110000"/>
              </a:lnSpc>
              <a:spcBef>
                <a:spcPts val="600"/>
              </a:spcBef>
              <a:spcAft>
                <a:spcPts val="600"/>
              </a:spcAft>
            </a:pPr>
            <a:r>
              <a:rPr lang="en-US" sz="1600" dirty="0">
                <a:solidFill>
                  <a:schemeClr val="bg1"/>
                </a:solidFill>
              </a:rPr>
              <a:t>Offers pre-build 90+ connectors </a:t>
            </a:r>
          </a:p>
          <a:p>
            <a:pPr>
              <a:lnSpc>
                <a:spcPct val="110000"/>
              </a:lnSpc>
              <a:spcBef>
                <a:spcPts val="600"/>
              </a:spcBef>
              <a:spcAft>
                <a:spcPts val="600"/>
              </a:spcAft>
            </a:pPr>
            <a:r>
              <a:rPr lang="en-US" sz="1600" dirty="0">
                <a:solidFill>
                  <a:schemeClr val="bg1"/>
                </a:solidFill>
              </a:rPr>
              <a:t>Easy cross platform data migration </a:t>
            </a:r>
          </a:p>
          <a:p>
            <a:pPr>
              <a:lnSpc>
                <a:spcPct val="110000"/>
              </a:lnSpc>
              <a:spcBef>
                <a:spcPts val="600"/>
              </a:spcBef>
              <a:spcAft>
                <a:spcPts val="600"/>
              </a:spcAft>
            </a:pPr>
            <a:r>
              <a:rPr lang="en-US" sz="1600" dirty="0">
                <a:solidFill>
                  <a:schemeClr val="bg1"/>
                </a:solidFill>
              </a:rPr>
              <a:t>Represents data store or compute resources</a:t>
            </a:r>
          </a:p>
          <a:p>
            <a:pPr>
              <a:lnSpc>
                <a:spcPct val="110000"/>
              </a:lnSpc>
              <a:spcBef>
                <a:spcPts val="600"/>
              </a:spcBef>
              <a:spcAft>
                <a:spcPts val="600"/>
              </a:spcAft>
            </a:pPr>
            <a:endParaRPr lang="en-US" sz="1600" dirty="0">
              <a:solidFill>
                <a:schemeClr val="bg1"/>
              </a:solidFill>
            </a:endParaRPr>
          </a:p>
          <a:p>
            <a:pPr>
              <a:lnSpc>
                <a:spcPct val="110000"/>
              </a:lnSpc>
              <a:spcBef>
                <a:spcPts val="600"/>
              </a:spcBef>
              <a:spcAft>
                <a:spcPts val="600"/>
              </a:spcAft>
            </a:pPr>
            <a:endParaRPr lang="en-US" sz="1800" dirty="0">
              <a:solidFill>
                <a:schemeClr val="bg1"/>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30785" y="3802678"/>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770453" y="2546370"/>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457000" y="2692621"/>
            <a:ext cx="1925245" cy="36090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8E8CE3E-7F27-462A-853B-EEA125088015}"/>
              </a:ext>
            </a:extLst>
          </p:cNvPr>
          <p:cNvGrpSpPr/>
          <p:nvPr/>
        </p:nvGrpSpPr>
        <p:grpSpPr>
          <a:xfrm>
            <a:off x="0" y="159289"/>
            <a:ext cx="6747640" cy="729391"/>
            <a:chOff x="0" y="1540386"/>
            <a:chExt cx="5765548" cy="729391"/>
          </a:xfrm>
        </p:grpSpPr>
        <p:sp>
          <p:nvSpPr>
            <p:cNvPr id="16" name="Title 1">
              <a:extLst>
                <a:ext uri="{FF2B5EF4-FFF2-40B4-BE49-F238E27FC236}">
                  <a16:creationId xmlns:a16="http://schemas.microsoft.com/office/drawing/2014/main" id="{5BFF1F56-98B1-4AF5-9E11-CCCADE1D0E36}"/>
                </a:ext>
              </a:extLst>
            </p:cNvPr>
            <p:cNvSpPr txBox="1">
              <a:spLocks/>
            </p:cNvSpPr>
            <p:nvPr/>
          </p:nvSpPr>
          <p:spPr>
            <a:xfrm>
              <a:off x="188593" y="1540386"/>
              <a:ext cx="557695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Linked services</a:t>
              </a:r>
            </a:p>
          </p:txBody>
        </p:sp>
        <p:cxnSp>
          <p:nvCxnSpPr>
            <p:cNvPr id="17" name="Straight Connector 16">
              <a:extLst>
                <a:ext uri="{FF2B5EF4-FFF2-40B4-BE49-F238E27FC236}">
                  <a16:creationId xmlns:a16="http://schemas.microsoft.com/office/drawing/2014/main" id="{9C318FDD-DBCF-427A-B315-A2C3491DE5C4}"/>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380322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2117800903"/>
              </p:ext>
            </p:extLst>
          </p:nvPr>
        </p:nvGraphicFramePr>
        <p:xfrm>
          <a:off x="115613" y="412605"/>
          <a:ext cx="11960773" cy="6411816"/>
        </p:xfrm>
        <a:graphic>
          <a:graphicData uri="http://schemas.openxmlformats.org/drawingml/2006/table">
            <a:tbl>
              <a:tblPr firstRow="1">
                <a:tableStyleId>{17292A2E-F333-43FB-9621-5CBBE7FDCDCB}</a:tableStyleId>
              </a:tblPr>
              <a:tblGrid>
                <a:gridCol w="1763051">
                  <a:extLst>
                    <a:ext uri="{9D8B030D-6E8A-4147-A177-3AD203B41FA5}">
                      <a16:colId xmlns:a16="http://schemas.microsoft.com/office/drawing/2014/main" val="1349382137"/>
                    </a:ext>
                  </a:extLst>
                </a:gridCol>
                <a:gridCol w="1192686">
                  <a:extLst>
                    <a:ext uri="{9D8B030D-6E8A-4147-A177-3AD203B41FA5}">
                      <a16:colId xmlns:a16="http://schemas.microsoft.com/office/drawing/2014/main" val="4003087427"/>
                    </a:ext>
                  </a:extLst>
                </a:gridCol>
                <a:gridCol w="1237819">
                  <a:extLst>
                    <a:ext uri="{9D8B030D-6E8A-4147-A177-3AD203B41FA5}">
                      <a16:colId xmlns:a16="http://schemas.microsoft.com/office/drawing/2014/main" val="1914756200"/>
                    </a:ext>
                  </a:extLst>
                </a:gridCol>
                <a:gridCol w="1944486">
                  <a:extLst>
                    <a:ext uri="{9D8B030D-6E8A-4147-A177-3AD203B41FA5}">
                      <a16:colId xmlns:a16="http://schemas.microsoft.com/office/drawing/2014/main" val="1156580412"/>
                    </a:ext>
                  </a:extLst>
                </a:gridCol>
                <a:gridCol w="704193">
                  <a:extLst>
                    <a:ext uri="{9D8B030D-6E8A-4147-A177-3AD203B41FA5}">
                      <a16:colId xmlns:a16="http://schemas.microsoft.com/office/drawing/2014/main" val="1204242376"/>
                    </a:ext>
                  </a:extLst>
                </a:gridCol>
                <a:gridCol w="1036342">
                  <a:extLst>
                    <a:ext uri="{9D8B030D-6E8A-4147-A177-3AD203B41FA5}">
                      <a16:colId xmlns:a16="http://schemas.microsoft.com/office/drawing/2014/main" val="3201287085"/>
                    </a:ext>
                  </a:extLst>
                </a:gridCol>
                <a:gridCol w="1331893">
                  <a:extLst>
                    <a:ext uri="{9D8B030D-6E8A-4147-A177-3AD203B41FA5}">
                      <a16:colId xmlns:a16="http://schemas.microsoft.com/office/drawing/2014/main" val="4198059753"/>
                    </a:ext>
                  </a:extLst>
                </a:gridCol>
                <a:gridCol w="1575051">
                  <a:extLst>
                    <a:ext uri="{9D8B030D-6E8A-4147-A177-3AD203B41FA5}">
                      <a16:colId xmlns:a16="http://schemas.microsoft.com/office/drawing/2014/main" val="3714147732"/>
                    </a:ext>
                  </a:extLst>
                </a:gridCol>
                <a:gridCol w="1175252">
                  <a:extLst>
                    <a:ext uri="{9D8B030D-6E8A-4147-A177-3AD203B41FA5}">
                      <a16:colId xmlns:a16="http://schemas.microsoft.com/office/drawing/2014/main" val="2009551186"/>
                    </a:ext>
                  </a:extLst>
                </a:gridCol>
              </a:tblGrid>
              <a:tr h="446276">
                <a:tc>
                  <a:txBody>
                    <a:bodyPr/>
                    <a:lstStyle/>
                    <a:p>
                      <a:pPr algn="ctr"/>
                      <a:r>
                        <a:rPr lang="en-US" sz="1000" dirty="0">
                          <a:solidFill>
                            <a:schemeClr val="bg1"/>
                          </a:solidFill>
                        </a:rPr>
                        <a:t>Azure (18)</a:t>
                      </a:r>
                      <a:endParaRPr lang="en-US" sz="1000" b="1" dirty="0">
                        <a:solidFill>
                          <a:schemeClr val="bg1"/>
                        </a:solidFill>
                        <a:latin typeface="+mn-lt"/>
                      </a:endParaRPr>
                    </a:p>
                  </a:txBody>
                  <a:tcPr marL="91427" marR="91427" marT="45713" marB="45713" anchor="ctr"/>
                </a:tc>
                <a:tc gridSpan="2">
                  <a:txBody>
                    <a:bodyPr/>
                    <a:lstStyle/>
                    <a:p>
                      <a:pPr algn="ctr"/>
                      <a:r>
                        <a:rPr lang="en-US" sz="1000" dirty="0">
                          <a:solidFill>
                            <a:schemeClr val="bg1"/>
                          </a:solidFill>
                        </a:rPr>
                        <a:t>Database &amp; DW (30)</a:t>
                      </a:r>
                      <a:endParaRPr lang="en-US" sz="1000" b="1" dirty="0">
                        <a:solidFill>
                          <a:schemeClr val="bg1"/>
                        </a:solidFill>
                        <a:latin typeface="+mn-lt"/>
                      </a:endParaRPr>
                    </a:p>
                  </a:txBody>
                  <a:tcPr marL="91427" marR="91427" marT="45713" marB="45713" anchor="ctr"/>
                </a:tc>
                <a:tc hMerge="1">
                  <a:txBody>
                    <a:bodyPr/>
                    <a:lstStyle/>
                    <a:p>
                      <a:endParaRPr lang="en-US"/>
                    </a:p>
                  </a:txBody>
                  <a:tcPr/>
                </a:tc>
                <a:tc>
                  <a:txBody>
                    <a:bodyPr/>
                    <a:lstStyle/>
                    <a:p>
                      <a:pPr algn="ctr"/>
                      <a:r>
                        <a:rPr lang="en-US" sz="1000" dirty="0">
                          <a:solidFill>
                            <a:schemeClr val="bg1"/>
                          </a:solidFill>
                        </a:rPr>
                        <a:t>File Storage (9)</a:t>
                      </a:r>
                      <a:endParaRPr lang="en-US" sz="1000" b="1" dirty="0">
                        <a:solidFill>
                          <a:schemeClr val="bg1"/>
                        </a:solidFill>
                        <a:latin typeface="+mn-lt"/>
                      </a:endParaRPr>
                    </a:p>
                  </a:txBody>
                  <a:tcPr marL="91427" marR="91427" marT="45713" marB="45713" anchor="ctr"/>
                </a:tc>
                <a:tc>
                  <a:txBody>
                    <a:bodyPr/>
                    <a:lstStyle/>
                    <a:p>
                      <a:pPr algn="ctr"/>
                      <a:r>
                        <a:rPr lang="en-US" sz="1000" b="1" dirty="0">
                          <a:solidFill>
                            <a:schemeClr val="bg1"/>
                          </a:solidFill>
                        </a:rPr>
                        <a:t>File Format (8)</a:t>
                      </a:r>
                      <a:endParaRPr lang="en-US" sz="1000" b="1" dirty="0">
                        <a:solidFill>
                          <a:schemeClr val="bg1"/>
                        </a:solidFill>
                        <a:latin typeface="+mn-lt"/>
                      </a:endParaRPr>
                    </a:p>
                  </a:txBody>
                  <a:tcPr marL="91427" marR="91427" marT="45713" marB="45713" anchor="ctr"/>
                </a:tc>
                <a:tc>
                  <a:txBody>
                    <a:bodyPr/>
                    <a:lstStyle/>
                    <a:p>
                      <a:pPr algn="ctr"/>
                      <a:r>
                        <a:rPr lang="en-US" sz="1000" dirty="0">
                          <a:solidFill>
                            <a:schemeClr val="bg1"/>
                          </a:solidFill>
                        </a:rPr>
                        <a:t>NoSQL (4) </a:t>
                      </a:r>
                      <a:endParaRPr lang="en-US" sz="1000" b="1" dirty="0">
                        <a:solidFill>
                          <a:schemeClr val="bg1"/>
                        </a:solidFill>
                        <a:latin typeface="+mn-lt"/>
                      </a:endParaRPr>
                    </a:p>
                  </a:txBody>
                  <a:tcPr marL="91427" marR="91427" marT="45713" marB="45713" anchor="ctr"/>
                </a:tc>
                <a:tc gridSpan="2">
                  <a:txBody>
                    <a:bodyPr/>
                    <a:lstStyle/>
                    <a:p>
                      <a:pPr algn="ctr"/>
                      <a:r>
                        <a:rPr lang="en-US" sz="1000" dirty="0">
                          <a:solidFill>
                            <a:schemeClr val="bg1"/>
                          </a:solidFill>
                        </a:rPr>
                        <a:t>Services and App (30)</a:t>
                      </a:r>
                      <a:endParaRPr lang="en-US" sz="1000" b="1" dirty="0">
                        <a:solidFill>
                          <a:schemeClr val="bg1"/>
                        </a:solidFill>
                        <a:latin typeface="+mn-lt"/>
                      </a:endParaRPr>
                    </a:p>
                  </a:txBody>
                  <a:tcPr marL="91427" marR="91427" marT="45713" marB="45713" anchor="ctr"/>
                </a:tc>
                <a:tc hMerge="1">
                  <a:txBody>
                    <a:bodyPr/>
                    <a:lstStyle/>
                    <a:p>
                      <a:endParaRPr lang="en-US"/>
                    </a:p>
                  </a:txBody>
                  <a:tcPr/>
                </a:tc>
                <a:tc>
                  <a:txBody>
                    <a:bodyPr/>
                    <a:lstStyle/>
                    <a:p>
                      <a:pPr algn="ctr"/>
                      <a:r>
                        <a:rPr lang="en-US" sz="1000" dirty="0">
                          <a:solidFill>
                            <a:schemeClr val="bg1"/>
                          </a:solidFill>
                        </a:rPr>
                        <a:t>Generic (4)</a:t>
                      </a:r>
                      <a:endParaRPr lang="en-US" sz="1000" b="1" dirty="0">
                        <a:solidFill>
                          <a:schemeClr val="bg1"/>
                        </a:solidFill>
                        <a:latin typeface="+mn-lt"/>
                      </a:endParaRPr>
                    </a:p>
                  </a:txBody>
                  <a:tcPr marL="91427" marR="91427" marT="45713" marB="45713" anchor="ctr"/>
                </a:tc>
                <a:extLst>
                  <a:ext uri="{0D108BD9-81ED-4DB2-BD59-A6C34878D82A}">
                    <a16:rowId xmlns:a16="http://schemas.microsoft.com/office/drawing/2014/main" val="1794269896"/>
                  </a:ext>
                </a:extLst>
              </a:tr>
              <a:tr h="267042">
                <a:tc>
                  <a:txBody>
                    <a:bodyPr/>
                    <a:lstStyle/>
                    <a:p>
                      <a:pPr algn="ctr" fontAlgn="b"/>
                      <a:r>
                        <a:rPr lang="en-US" sz="1000" u="none" strike="noStrike" dirty="0">
                          <a:solidFill>
                            <a:schemeClr val="bg1"/>
                          </a:solidFill>
                          <a:effectLst/>
                        </a:rPr>
                        <a:t>Blob storage</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Amazon Redshift</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Oracle</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Amazon S3</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b="0" u="none" strike="noStrike">
                          <a:solidFill>
                            <a:schemeClr val="bg1"/>
                          </a:solidFill>
                          <a:effectLst/>
                        </a:rPr>
                        <a:t>AVRO</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Cassandra</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Amazon MWS</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Oracle Service Cloud </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Generic HTTP</a:t>
                      </a:r>
                      <a:endParaRPr lang="en-US" sz="1000" b="0" i="0" u="none" strike="noStrike">
                        <a:solidFill>
                          <a:schemeClr val="bg1"/>
                        </a:solidFill>
                        <a:effectLst/>
                        <a:latin typeface="+mn-lt"/>
                      </a:endParaRPr>
                    </a:p>
                  </a:txBody>
                  <a:tcPr marL="6349" marR="6349" marT="6349" marB="0" anchor="ctr"/>
                </a:tc>
                <a:extLst>
                  <a:ext uri="{0D108BD9-81ED-4DB2-BD59-A6C34878D82A}">
                    <a16:rowId xmlns:a16="http://schemas.microsoft.com/office/drawing/2014/main" val="1310504516"/>
                  </a:ext>
                </a:extLst>
              </a:tr>
              <a:tr h="363229">
                <a:tc>
                  <a:txBody>
                    <a:bodyPr/>
                    <a:lstStyle/>
                    <a:p>
                      <a:pPr algn="ctr" fontAlgn="b"/>
                      <a:r>
                        <a:rPr lang="en-US" sz="1000" u="none" strike="noStrike" dirty="0">
                          <a:solidFill>
                            <a:schemeClr val="bg1"/>
                          </a:solidFill>
                          <a:effectLst/>
                        </a:rPr>
                        <a:t>Cosmos DB - SQL &amp; MongoDB</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DB2</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Phoenix</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File system</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b="0" u="none" strike="noStrike">
                          <a:solidFill>
                            <a:schemeClr val="bg1"/>
                          </a:solidFill>
                          <a:effectLst/>
                        </a:rPr>
                        <a:t>Binary</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Couchbase </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CDS for Apps</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PayPal </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Generic OData</a:t>
                      </a:r>
                      <a:endParaRPr lang="en-US" sz="1000" b="0" i="0" u="none" strike="noStrike">
                        <a:solidFill>
                          <a:schemeClr val="bg1"/>
                        </a:solidFill>
                        <a:effectLst/>
                        <a:latin typeface="+mn-lt"/>
                      </a:endParaRPr>
                    </a:p>
                  </a:txBody>
                  <a:tcPr marL="6349" marR="6349" marT="6349" marB="0" anchor="ctr"/>
                </a:tc>
                <a:extLst>
                  <a:ext uri="{0D108BD9-81ED-4DB2-BD59-A6C34878D82A}">
                    <a16:rowId xmlns:a16="http://schemas.microsoft.com/office/drawing/2014/main" val="3948024008"/>
                  </a:ext>
                </a:extLst>
              </a:tr>
              <a:tr h="363178">
                <a:tc>
                  <a:txBody>
                    <a:bodyPr/>
                    <a:lstStyle/>
                    <a:p>
                      <a:pPr algn="ctr" fontAlgn="b"/>
                      <a:r>
                        <a:rPr lang="en-US" sz="1000" b="0" i="0" u="none" strike="noStrike" dirty="0">
                          <a:solidFill>
                            <a:schemeClr val="bg1"/>
                          </a:solidFill>
                          <a:effectLst/>
                          <a:latin typeface="+mn-lt"/>
                        </a:rPr>
                        <a:t>Cognitive Services</a:t>
                      </a:r>
                    </a:p>
                  </a:txBody>
                  <a:tcPr marL="6349" marR="6349" marT="6349" marB="0" anchor="ctr"/>
                </a:tc>
                <a:tc>
                  <a:txBody>
                    <a:bodyPr/>
                    <a:lstStyle/>
                    <a:p>
                      <a:pPr algn="ctr" fontAlgn="b"/>
                      <a:r>
                        <a:rPr lang="en-US" sz="1000" u="none" strike="noStrike" dirty="0">
                          <a:solidFill>
                            <a:schemeClr val="bg1"/>
                          </a:solidFill>
                          <a:effectLst/>
                        </a:rPr>
                        <a:t>Drill</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PostgreSQL</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FTP</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b="0" u="none" strike="noStrike">
                          <a:solidFill>
                            <a:schemeClr val="bg1"/>
                          </a:solidFill>
                          <a:effectLst/>
                        </a:rPr>
                        <a:t>Delimited Text</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MongoDB</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Concur </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QuickBooks </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Generic ODBC</a:t>
                      </a:r>
                      <a:endParaRPr lang="en-US" sz="1000" b="0" i="0" u="none" strike="noStrike">
                        <a:solidFill>
                          <a:schemeClr val="bg1"/>
                        </a:solidFill>
                        <a:effectLst/>
                        <a:latin typeface="+mn-lt"/>
                      </a:endParaRPr>
                    </a:p>
                  </a:txBody>
                  <a:tcPr marL="6349" marR="6349" marT="6349" marB="0" anchor="ctr"/>
                </a:tc>
                <a:extLst>
                  <a:ext uri="{0D108BD9-81ED-4DB2-BD59-A6C34878D82A}">
                    <a16:rowId xmlns:a16="http://schemas.microsoft.com/office/drawing/2014/main" val="1549057961"/>
                  </a:ext>
                </a:extLst>
              </a:tr>
              <a:tr h="363229">
                <a:tc>
                  <a:txBody>
                    <a:bodyPr/>
                    <a:lstStyle/>
                    <a:p>
                      <a:pPr algn="ctr" fontAlgn="b"/>
                      <a:r>
                        <a:rPr lang="en-US" sz="1000" u="none" strike="noStrike">
                          <a:solidFill>
                            <a:schemeClr val="bg1"/>
                          </a:solidFill>
                          <a:effectLst/>
                        </a:rPr>
                        <a:t>Data Explorer</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Google </a:t>
                      </a:r>
                      <a:r>
                        <a:rPr lang="en-US" sz="1000" u="none" strike="noStrike" dirty="0" err="1">
                          <a:solidFill>
                            <a:schemeClr val="bg1"/>
                          </a:solidFill>
                          <a:effectLst/>
                        </a:rPr>
                        <a:t>BigQuery</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Presto</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Google Cloud Storage</a:t>
                      </a:r>
                      <a:endParaRPr lang="en-US" sz="1000" b="0" i="0" u="none" strike="noStrike" dirty="0">
                        <a:solidFill>
                          <a:schemeClr val="bg1"/>
                        </a:solidFill>
                        <a:effectLst/>
                        <a:latin typeface="+mn-lt"/>
                      </a:endParaRPr>
                    </a:p>
                  </a:txBody>
                  <a:tcPr marL="6349" marR="6349" marT="6349" marB="0" anchor="ctr"/>
                </a:tc>
                <a:tc>
                  <a:txBody>
                    <a:bodyPr/>
                    <a:lstStyle/>
                    <a:p>
                      <a:pPr algn="ctr"/>
                      <a:r>
                        <a:rPr lang="en-US" sz="1000">
                          <a:solidFill>
                            <a:schemeClr val="bg1"/>
                          </a:solidFill>
                        </a:rPr>
                        <a:t>JSON</a:t>
                      </a:r>
                      <a:endParaRPr lang="en-US" sz="1000">
                        <a:solidFill>
                          <a:schemeClr val="bg1"/>
                        </a:solidFill>
                        <a:latin typeface="+mn-lt"/>
                      </a:endParaRPr>
                    </a:p>
                  </a:txBody>
                  <a:tcPr marL="91427" marR="91427" marT="45713" marB="45713" anchor="ctr"/>
                </a:tc>
                <a:tc>
                  <a:txBody>
                    <a:bodyPr/>
                    <a:lstStyle/>
                    <a:p>
                      <a:pPr algn="ctr"/>
                      <a:r>
                        <a:rPr lang="en-US" sz="1000" dirty="0">
                          <a:solidFill>
                            <a:schemeClr val="bg1"/>
                          </a:solidFill>
                          <a:latin typeface="+mn-lt"/>
                        </a:rPr>
                        <a:t>MongoDB Atlas</a:t>
                      </a:r>
                    </a:p>
                  </a:txBody>
                  <a:tcPr marL="91427" marR="91427" marT="45713" marB="45713" anchor="ctr"/>
                </a:tc>
                <a:tc>
                  <a:txBody>
                    <a:bodyPr/>
                    <a:lstStyle/>
                    <a:p>
                      <a:pPr algn="ctr" fontAlgn="b"/>
                      <a:r>
                        <a:rPr lang="en-US" sz="1000" u="none" strike="noStrike">
                          <a:solidFill>
                            <a:schemeClr val="bg1"/>
                          </a:solidFill>
                          <a:effectLst/>
                        </a:rPr>
                        <a:t>Dynamics 365</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Salesforce</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Generic REST</a:t>
                      </a:r>
                      <a:endParaRPr lang="en-US" sz="1000" b="0" i="0" u="none" strike="noStrike">
                        <a:solidFill>
                          <a:schemeClr val="bg1"/>
                        </a:solidFill>
                        <a:effectLst/>
                        <a:latin typeface="+mn-lt"/>
                      </a:endParaRPr>
                    </a:p>
                  </a:txBody>
                  <a:tcPr marL="6349" marR="6349" marT="6349" marB="0" anchor="ctr"/>
                </a:tc>
                <a:extLst>
                  <a:ext uri="{0D108BD9-81ED-4DB2-BD59-A6C34878D82A}">
                    <a16:rowId xmlns:a16="http://schemas.microsoft.com/office/drawing/2014/main" val="2847148126"/>
                  </a:ext>
                </a:extLst>
              </a:tr>
              <a:tr h="363229">
                <a:tc>
                  <a:txBody>
                    <a:bodyPr/>
                    <a:lstStyle/>
                    <a:p>
                      <a:pPr algn="ctr" fontAlgn="b"/>
                      <a:r>
                        <a:rPr lang="en-US" sz="1000" u="none" strike="noStrike" dirty="0">
                          <a:solidFill>
                            <a:schemeClr val="bg1"/>
                          </a:solidFill>
                          <a:effectLst/>
                        </a:rPr>
                        <a:t>Data Lake Storage Gen1 &amp; Gen 2</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Greenplum</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SAP BW Open Hub</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HDFS</a:t>
                      </a:r>
                      <a:endParaRPr lang="en-US" sz="1000" b="0" i="0" u="none" strike="noStrike" dirty="0">
                        <a:solidFill>
                          <a:schemeClr val="bg1"/>
                        </a:solidFill>
                        <a:effectLst/>
                        <a:latin typeface="+mn-lt"/>
                      </a:endParaRPr>
                    </a:p>
                  </a:txBody>
                  <a:tcPr marL="6349" marR="6349" marT="6349" marB="0" anchor="ctr"/>
                </a:tc>
                <a:tc>
                  <a:txBody>
                    <a:bodyPr/>
                    <a:lstStyle/>
                    <a:p>
                      <a:pPr algn="ctr"/>
                      <a:r>
                        <a:rPr lang="en-US" sz="1000">
                          <a:solidFill>
                            <a:schemeClr val="bg1"/>
                          </a:solidFill>
                        </a:rPr>
                        <a:t>ORC</a:t>
                      </a:r>
                      <a:endParaRPr lang="en-US" sz="1000">
                        <a:solidFill>
                          <a:schemeClr val="bg1"/>
                        </a:solidFill>
                        <a:latin typeface="+mn-lt"/>
                      </a:endParaRP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fontAlgn="b"/>
                      <a:r>
                        <a:rPr lang="en-US" sz="1000" u="none" strike="noStrike">
                          <a:solidFill>
                            <a:schemeClr val="bg1"/>
                          </a:solidFill>
                          <a:effectLst/>
                        </a:rPr>
                        <a:t>Dynamics AX</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SF Service Cloud</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SharePoint Online List</a:t>
                      </a:r>
                    </a:p>
                  </a:txBody>
                  <a:tcPr marL="91427" marR="91427" marT="45713" marB="45713" anchor="ctr"/>
                </a:tc>
                <a:extLst>
                  <a:ext uri="{0D108BD9-81ED-4DB2-BD59-A6C34878D82A}">
                    <a16:rowId xmlns:a16="http://schemas.microsoft.com/office/drawing/2014/main" val="789527017"/>
                  </a:ext>
                </a:extLst>
              </a:tr>
              <a:tr h="356055">
                <a:tc>
                  <a:txBody>
                    <a:bodyPr/>
                    <a:lstStyle/>
                    <a:p>
                      <a:pPr marL="0" marR="0" lvl="0" indent="0" algn="ctr" defTabSz="932563" rtl="0" eaLnBrk="1" fontAlgn="b" latinLnBrk="0" hangingPunct="1">
                        <a:lnSpc>
                          <a:spcPct val="100000"/>
                        </a:lnSpc>
                        <a:spcBef>
                          <a:spcPts val="0"/>
                        </a:spcBef>
                        <a:spcAft>
                          <a:spcPts val="0"/>
                        </a:spcAft>
                        <a:buClrTx/>
                        <a:buSzTx/>
                        <a:buFontTx/>
                        <a:buNone/>
                        <a:tabLst/>
                        <a:defRPr/>
                      </a:pPr>
                      <a:r>
                        <a:rPr lang="en-US" sz="1000" u="none" strike="noStrike" dirty="0">
                          <a:solidFill>
                            <a:schemeClr val="bg1"/>
                          </a:solidFill>
                          <a:effectLst/>
                        </a:rPr>
                        <a:t>Database for MariaDB</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HBase</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SAP BW via MDX</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SFTP</a:t>
                      </a:r>
                      <a:endParaRPr lang="en-US" sz="1000" b="0" i="0" u="none" strike="noStrike">
                        <a:solidFill>
                          <a:schemeClr val="bg1"/>
                        </a:solidFill>
                        <a:effectLst/>
                        <a:latin typeface="+mn-lt"/>
                      </a:endParaRPr>
                    </a:p>
                  </a:txBody>
                  <a:tcPr marL="6349" marR="6349" marT="6349" marB="0" anchor="ctr"/>
                </a:tc>
                <a:tc>
                  <a:txBody>
                    <a:bodyPr/>
                    <a:lstStyle/>
                    <a:p>
                      <a:pPr algn="ctr"/>
                      <a:r>
                        <a:rPr lang="en-US" sz="1000">
                          <a:solidFill>
                            <a:schemeClr val="bg1"/>
                          </a:solidFill>
                        </a:rPr>
                        <a:t>Parquet</a:t>
                      </a:r>
                      <a:endParaRPr lang="en-US" sz="1000">
                        <a:solidFill>
                          <a:schemeClr val="bg1"/>
                        </a:solidFill>
                        <a:latin typeface="+mn-lt"/>
                      </a:endParaRP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fontAlgn="b"/>
                      <a:r>
                        <a:rPr lang="en-US" sz="1000" u="none" strike="noStrike">
                          <a:solidFill>
                            <a:schemeClr val="bg1"/>
                          </a:solidFill>
                          <a:effectLst/>
                        </a:rPr>
                        <a:t>Dynamics CRM</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SF Marketing Cloud</a:t>
                      </a:r>
                      <a:endParaRPr lang="en-US" sz="1000" b="0" i="0" u="none" strike="noStrike">
                        <a:solidFill>
                          <a:schemeClr val="bg1"/>
                        </a:solidFill>
                        <a:effectLst/>
                        <a:latin typeface="+mn-lt"/>
                      </a:endParaRPr>
                    </a:p>
                  </a:txBody>
                  <a:tcPr marL="6349" marR="6349" marT="6349" marB="0" anchor="ctr"/>
                </a:tc>
                <a:tc>
                  <a:txBody>
                    <a:bodyPr/>
                    <a:lstStyle/>
                    <a:p>
                      <a:pPr algn="ctr"/>
                      <a:endParaRPr lang="en-US" sz="1000">
                        <a:solidFill>
                          <a:schemeClr val="bg1"/>
                        </a:solidFill>
                        <a:latin typeface="+mn-lt"/>
                      </a:endParaRPr>
                    </a:p>
                  </a:txBody>
                  <a:tcPr marL="91427" marR="91427" marT="45713" marB="45713" anchor="ctr"/>
                </a:tc>
                <a:extLst>
                  <a:ext uri="{0D108BD9-81ED-4DB2-BD59-A6C34878D82A}">
                    <a16:rowId xmlns:a16="http://schemas.microsoft.com/office/drawing/2014/main" val="3136698536"/>
                  </a:ext>
                </a:extLst>
              </a:tr>
              <a:tr h="356055">
                <a:tc>
                  <a:txBody>
                    <a:bodyPr/>
                    <a:lstStyle/>
                    <a:p>
                      <a:pPr marL="0" marR="0" lvl="0" indent="0" algn="ctr" defTabSz="932563" rtl="0" eaLnBrk="1" fontAlgn="b" latinLnBrk="0" hangingPunct="1">
                        <a:lnSpc>
                          <a:spcPct val="100000"/>
                        </a:lnSpc>
                        <a:spcBef>
                          <a:spcPts val="0"/>
                        </a:spcBef>
                        <a:spcAft>
                          <a:spcPts val="0"/>
                        </a:spcAft>
                        <a:buClrTx/>
                        <a:buSzTx/>
                        <a:buFontTx/>
                        <a:buNone/>
                        <a:tabLst/>
                        <a:defRPr/>
                      </a:pPr>
                      <a:r>
                        <a:rPr lang="en-US" sz="1000" u="none" strike="noStrike" dirty="0">
                          <a:solidFill>
                            <a:schemeClr val="bg1"/>
                          </a:solidFill>
                          <a:effectLst/>
                        </a:rPr>
                        <a:t>Database for MySQL</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Hive</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SAP HANA</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Amazon S3 Compatible</a:t>
                      </a:r>
                    </a:p>
                  </a:txBody>
                  <a:tcPr marL="91427" marR="91427" marT="45713" marB="45713" anchor="ctr"/>
                </a:tc>
                <a:tc>
                  <a:txBody>
                    <a:bodyPr/>
                    <a:lstStyle/>
                    <a:p>
                      <a:pPr algn="ctr"/>
                      <a:r>
                        <a:rPr lang="en-US" sz="1000" dirty="0">
                          <a:solidFill>
                            <a:schemeClr val="bg1"/>
                          </a:solidFill>
                          <a:latin typeface="+mn-lt"/>
                        </a:rPr>
                        <a:t>Excel</a:t>
                      </a: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fontAlgn="b"/>
                      <a:r>
                        <a:rPr lang="en-US" sz="1000" u="none" strike="noStrike">
                          <a:solidFill>
                            <a:schemeClr val="bg1"/>
                          </a:solidFill>
                          <a:effectLst/>
                        </a:rPr>
                        <a:t>Google AdWords</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SAP C4C</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Compute (7)</a:t>
                      </a:r>
                    </a:p>
                  </a:txBody>
                  <a:tcPr marL="91427" marR="91427" marT="45713" marB="45713" anchor="ctr">
                    <a:solidFill>
                      <a:srgbClr val="0078D4"/>
                    </a:solidFill>
                  </a:tcPr>
                </a:tc>
                <a:extLst>
                  <a:ext uri="{0D108BD9-81ED-4DB2-BD59-A6C34878D82A}">
                    <a16:rowId xmlns:a16="http://schemas.microsoft.com/office/drawing/2014/main" val="4245973491"/>
                  </a:ext>
                </a:extLst>
              </a:tr>
              <a:tr h="356055">
                <a:tc>
                  <a:txBody>
                    <a:bodyPr/>
                    <a:lstStyle/>
                    <a:p>
                      <a:pPr marL="0" marR="0" lvl="0" indent="0" algn="ctr" defTabSz="932563" rtl="0" eaLnBrk="1" fontAlgn="b" latinLnBrk="0" hangingPunct="1">
                        <a:lnSpc>
                          <a:spcPct val="100000"/>
                        </a:lnSpc>
                        <a:spcBef>
                          <a:spcPts val="0"/>
                        </a:spcBef>
                        <a:spcAft>
                          <a:spcPts val="0"/>
                        </a:spcAft>
                        <a:buClrTx/>
                        <a:buSzTx/>
                        <a:buFontTx/>
                        <a:buNone/>
                        <a:tabLst/>
                        <a:defRPr/>
                      </a:pPr>
                      <a:r>
                        <a:rPr lang="en-US" sz="1000" u="none" strike="noStrike" dirty="0">
                          <a:solidFill>
                            <a:schemeClr val="bg1"/>
                          </a:solidFill>
                          <a:effectLst/>
                        </a:rPr>
                        <a:t>Database for PostgreSQL</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Apache Impala</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SAP table</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HTTP</a:t>
                      </a:r>
                    </a:p>
                  </a:txBody>
                  <a:tcPr marL="91427" marR="91427" marT="45713" marB="45713" anchor="ctr"/>
                </a:tc>
                <a:tc>
                  <a:txBody>
                    <a:bodyPr/>
                    <a:lstStyle/>
                    <a:p>
                      <a:pPr algn="ctr"/>
                      <a:r>
                        <a:rPr lang="en-US" sz="1000" dirty="0">
                          <a:solidFill>
                            <a:schemeClr val="bg1"/>
                          </a:solidFill>
                          <a:latin typeface="+mn-lt"/>
                        </a:rPr>
                        <a:t>XML</a:t>
                      </a: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fontAlgn="b"/>
                      <a:r>
                        <a:rPr lang="en-US" sz="1000" u="none" strike="noStrike">
                          <a:solidFill>
                            <a:schemeClr val="bg1"/>
                          </a:solidFill>
                          <a:effectLst/>
                        </a:rPr>
                        <a:t>HubSpot </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SAP ECC</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Azure Batch</a:t>
                      </a:r>
                    </a:p>
                  </a:txBody>
                  <a:tcPr marL="91427" marR="91427" marT="45713" marB="45713" anchor="ctr"/>
                </a:tc>
                <a:extLst>
                  <a:ext uri="{0D108BD9-81ED-4DB2-BD59-A6C34878D82A}">
                    <a16:rowId xmlns:a16="http://schemas.microsoft.com/office/drawing/2014/main" val="1148086681"/>
                  </a:ext>
                </a:extLst>
              </a:tr>
              <a:tr h="356055">
                <a:tc>
                  <a:txBody>
                    <a:bodyPr/>
                    <a:lstStyle/>
                    <a:p>
                      <a:pPr algn="ctr" fontAlgn="b"/>
                      <a:r>
                        <a:rPr lang="en-US" sz="1000" b="0" i="0" u="none" strike="noStrike" dirty="0">
                          <a:solidFill>
                            <a:schemeClr val="bg1"/>
                          </a:solidFill>
                          <a:effectLst/>
                          <a:latin typeface="+mn-lt"/>
                        </a:rPr>
                        <a:t>Databricks Delta Lake</a:t>
                      </a:r>
                    </a:p>
                  </a:txBody>
                  <a:tcPr marL="6349" marR="6349" marT="6349" marB="0" anchor="ctr"/>
                </a:tc>
                <a:tc>
                  <a:txBody>
                    <a:bodyPr/>
                    <a:lstStyle/>
                    <a:p>
                      <a:pPr algn="ctr" fontAlgn="b"/>
                      <a:r>
                        <a:rPr lang="en-US" sz="1000" u="none" strike="noStrike">
                          <a:solidFill>
                            <a:schemeClr val="bg1"/>
                          </a:solidFill>
                          <a:effectLst/>
                        </a:rPr>
                        <a:t>Informix</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Spark</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Oracle Cloud Storage</a:t>
                      </a: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fontAlgn="b"/>
                      <a:r>
                        <a:rPr lang="en-US" sz="1000" u="none" strike="noStrike">
                          <a:solidFill>
                            <a:schemeClr val="bg1"/>
                          </a:solidFill>
                          <a:effectLst/>
                        </a:rPr>
                        <a:t>Jira</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ServiceNow</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Azure Data Lake Analytics</a:t>
                      </a:r>
                    </a:p>
                  </a:txBody>
                  <a:tcPr marL="91427" marR="91427" marT="45713" marB="45713" anchor="ctr"/>
                </a:tc>
                <a:extLst>
                  <a:ext uri="{0D108BD9-81ED-4DB2-BD59-A6C34878D82A}">
                    <a16:rowId xmlns:a16="http://schemas.microsoft.com/office/drawing/2014/main" val="2504456552"/>
                  </a:ext>
                </a:extLst>
              </a:tr>
              <a:tr h="356055">
                <a:tc>
                  <a:txBody>
                    <a:bodyPr/>
                    <a:lstStyle/>
                    <a:p>
                      <a:pPr algn="ctr" fontAlgn="b"/>
                      <a:r>
                        <a:rPr lang="en-US" sz="1000" u="none" strike="noStrike" dirty="0">
                          <a:solidFill>
                            <a:schemeClr val="bg1"/>
                          </a:solidFill>
                          <a:effectLst/>
                        </a:rPr>
                        <a:t>File Storage</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MariaDB</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SQL Server</a:t>
                      </a:r>
                      <a:endParaRPr lang="en-US" sz="1000" b="0" i="0" u="none" strike="noStrike" dirty="0">
                        <a:solidFill>
                          <a:schemeClr val="bg1"/>
                        </a:solidFill>
                        <a:effectLst/>
                        <a:latin typeface="+mn-lt"/>
                      </a:endParaRPr>
                    </a:p>
                  </a:txBody>
                  <a:tcPr marL="6349" marR="6349" marT="6349" marB="0" anchor="ctr"/>
                </a:tc>
                <a:tc>
                  <a:txBody>
                    <a:bodyPr/>
                    <a:lstStyle/>
                    <a:p>
                      <a:pPr algn="ctr"/>
                      <a:endParaRPr lang="en-US" sz="100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fontAlgn="b"/>
                      <a:r>
                        <a:rPr lang="en-US" sz="1000" u="none" strike="noStrike">
                          <a:solidFill>
                            <a:schemeClr val="bg1"/>
                          </a:solidFill>
                          <a:effectLst/>
                        </a:rPr>
                        <a:t>Magento </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Shopify </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Azure Databricks</a:t>
                      </a:r>
                    </a:p>
                  </a:txBody>
                  <a:tcPr marL="91427" marR="91427" marT="45713" marB="45713" anchor="ctr"/>
                </a:tc>
                <a:extLst>
                  <a:ext uri="{0D108BD9-81ED-4DB2-BD59-A6C34878D82A}">
                    <a16:rowId xmlns:a16="http://schemas.microsoft.com/office/drawing/2014/main" val="3710767065"/>
                  </a:ext>
                </a:extLst>
              </a:tr>
              <a:tr h="356055">
                <a:tc>
                  <a:txBody>
                    <a:bodyPr/>
                    <a:lstStyle/>
                    <a:p>
                      <a:pPr algn="ctr" fontAlgn="b"/>
                      <a:r>
                        <a:rPr lang="en-US" sz="1000" u="none" strike="noStrike" dirty="0">
                          <a:solidFill>
                            <a:schemeClr val="bg1"/>
                          </a:solidFill>
                          <a:effectLst/>
                        </a:rPr>
                        <a:t>SQL Database</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Microsoft Access</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Sybase</a:t>
                      </a:r>
                      <a:endParaRPr lang="en-US" sz="1000" b="0" i="0" u="none" strike="noStrike">
                        <a:solidFill>
                          <a:schemeClr val="bg1"/>
                        </a:solidFill>
                        <a:effectLst/>
                        <a:latin typeface="+mn-lt"/>
                      </a:endParaRPr>
                    </a:p>
                  </a:txBody>
                  <a:tcPr marL="6349" marR="6349" marT="6349" marB="0"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fontAlgn="b"/>
                      <a:r>
                        <a:rPr lang="en-US" sz="1000" u="none" strike="noStrike" err="1">
                          <a:solidFill>
                            <a:schemeClr val="bg1"/>
                          </a:solidFill>
                          <a:effectLst/>
                        </a:rPr>
                        <a:t>Marketo</a:t>
                      </a:r>
                      <a:r>
                        <a:rPr lang="en-US" sz="1000" u="none" strike="noStrike">
                          <a:solidFill>
                            <a:schemeClr val="bg1"/>
                          </a:solidFill>
                          <a:effectLst/>
                        </a:rPr>
                        <a:t> </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Square </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Azure Function</a:t>
                      </a:r>
                    </a:p>
                  </a:txBody>
                  <a:tcPr marL="91427" marR="91427" marT="45713" marB="45713" anchor="ctr"/>
                </a:tc>
                <a:extLst>
                  <a:ext uri="{0D108BD9-81ED-4DB2-BD59-A6C34878D82A}">
                    <a16:rowId xmlns:a16="http://schemas.microsoft.com/office/drawing/2014/main" val="447842383"/>
                  </a:ext>
                </a:extLst>
              </a:tr>
              <a:tr h="356055">
                <a:tc>
                  <a:txBody>
                    <a:bodyPr/>
                    <a:lstStyle/>
                    <a:p>
                      <a:pPr algn="ctr" fontAlgn="b"/>
                      <a:r>
                        <a:rPr lang="en-US" sz="1000" u="none" strike="noStrike">
                          <a:solidFill>
                            <a:schemeClr val="bg1"/>
                          </a:solidFill>
                          <a:effectLst/>
                        </a:rPr>
                        <a:t>SQL Database MI</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MySQL</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dirty="0">
                          <a:solidFill>
                            <a:schemeClr val="bg1"/>
                          </a:solidFill>
                          <a:effectLst/>
                        </a:rPr>
                        <a:t>Teradata</a:t>
                      </a:r>
                      <a:endParaRPr lang="en-US" sz="1000" b="0" i="0" u="none" strike="noStrike" dirty="0">
                        <a:solidFill>
                          <a:schemeClr val="bg1"/>
                        </a:solidFill>
                        <a:effectLst/>
                        <a:latin typeface="+mn-lt"/>
                      </a:endParaRPr>
                    </a:p>
                  </a:txBody>
                  <a:tcPr marL="6349" marR="6349" marT="6349" marB="0" anchor="ctr"/>
                </a:tc>
                <a:tc>
                  <a:txBody>
                    <a:bodyPr/>
                    <a:lstStyle/>
                    <a:p>
                      <a:pPr algn="ctr"/>
                      <a:endParaRPr lang="en-US" sz="1000">
                        <a:solidFill>
                          <a:schemeClr val="bg1"/>
                        </a:solidFill>
                        <a:latin typeface="+mn-lt"/>
                      </a:endParaRP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fontAlgn="b"/>
                      <a:r>
                        <a:rPr lang="en-US" sz="1000" u="none" strike="noStrike">
                          <a:solidFill>
                            <a:schemeClr val="bg1"/>
                          </a:solidFill>
                          <a:effectLst/>
                        </a:rPr>
                        <a:t>Office 365</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Web table</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Azure HDInsight</a:t>
                      </a:r>
                    </a:p>
                  </a:txBody>
                  <a:tcPr marL="91427" marR="91427" marT="45713" marB="45713" anchor="ctr"/>
                </a:tc>
                <a:extLst>
                  <a:ext uri="{0D108BD9-81ED-4DB2-BD59-A6C34878D82A}">
                    <a16:rowId xmlns:a16="http://schemas.microsoft.com/office/drawing/2014/main" val="2493079572"/>
                  </a:ext>
                </a:extLst>
              </a:tr>
              <a:tr h="356055">
                <a:tc>
                  <a:txBody>
                    <a:bodyPr/>
                    <a:lstStyle/>
                    <a:p>
                      <a:pPr algn="ctr" fontAlgn="b"/>
                      <a:r>
                        <a:rPr lang="en-US" sz="1000" u="none" strike="noStrike">
                          <a:solidFill>
                            <a:schemeClr val="bg1"/>
                          </a:solidFill>
                          <a:effectLst/>
                        </a:rPr>
                        <a:t>SQL Data Warehouse</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Netezza</a:t>
                      </a:r>
                      <a:endParaRPr lang="en-US" sz="1000" b="0" i="0" u="none" strike="noStrike">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Vertica</a:t>
                      </a:r>
                      <a:endParaRPr lang="en-US" sz="1000" b="0" i="0" u="none" strike="noStrike">
                        <a:solidFill>
                          <a:schemeClr val="bg1"/>
                        </a:solidFill>
                        <a:effectLst/>
                        <a:latin typeface="+mn-lt"/>
                      </a:endParaRPr>
                    </a:p>
                  </a:txBody>
                  <a:tcPr marL="6349" marR="6349" marT="6349" marB="0" anchor="ctr"/>
                </a:tc>
                <a:tc>
                  <a:txBody>
                    <a:bodyPr/>
                    <a:lstStyle/>
                    <a:p>
                      <a:pPr algn="ctr"/>
                      <a:endParaRPr lang="en-US" sz="1000">
                        <a:solidFill>
                          <a:schemeClr val="bg1"/>
                        </a:solidFill>
                        <a:latin typeface="+mn-lt"/>
                      </a:endParaRP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fontAlgn="b"/>
                      <a:r>
                        <a:rPr lang="en-US" sz="1000" u="none" strike="noStrike" dirty="0">
                          <a:solidFill>
                            <a:schemeClr val="bg1"/>
                          </a:solidFill>
                          <a:effectLst/>
                        </a:rPr>
                        <a:t>Oracle Eloqua </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a:solidFill>
                            <a:schemeClr val="bg1"/>
                          </a:solidFill>
                          <a:effectLst/>
                        </a:rPr>
                        <a:t>Xero</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Azure Machine Learning</a:t>
                      </a:r>
                    </a:p>
                  </a:txBody>
                  <a:tcPr marL="91427" marR="91427" marT="45713" marB="45713" anchor="ctr"/>
                </a:tc>
                <a:extLst>
                  <a:ext uri="{0D108BD9-81ED-4DB2-BD59-A6C34878D82A}">
                    <a16:rowId xmlns:a16="http://schemas.microsoft.com/office/drawing/2014/main" val="208778324"/>
                  </a:ext>
                </a:extLst>
              </a:tr>
              <a:tr h="356055">
                <a:tc>
                  <a:txBody>
                    <a:bodyPr/>
                    <a:lstStyle/>
                    <a:p>
                      <a:pPr algn="ctr" fontAlgn="b"/>
                      <a:r>
                        <a:rPr lang="en-US" sz="1000" u="none" strike="noStrike">
                          <a:solidFill>
                            <a:schemeClr val="bg1"/>
                          </a:solidFill>
                          <a:effectLst/>
                        </a:rPr>
                        <a:t>Search index</a:t>
                      </a:r>
                      <a:endParaRPr lang="en-US" sz="1000" b="0" i="0" u="none" strike="noStrike">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Snowflake</a:t>
                      </a:r>
                    </a:p>
                  </a:txBody>
                  <a:tcPr marL="91427" marR="91427" marT="45713" marB="45713" anchor="ctr"/>
                </a:tc>
                <a:tc>
                  <a:txBody>
                    <a:bodyPr/>
                    <a:lstStyle/>
                    <a:p>
                      <a:pPr algn="ctr"/>
                      <a:r>
                        <a:rPr lang="en-US" sz="1000" dirty="0">
                          <a:solidFill>
                            <a:schemeClr val="bg1"/>
                          </a:solidFill>
                          <a:latin typeface="+mn-lt"/>
                        </a:rPr>
                        <a:t>Google AdWords</a:t>
                      </a: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a:endParaRPr lang="en-US" sz="1000">
                        <a:solidFill>
                          <a:schemeClr val="bg1"/>
                        </a:solidFill>
                        <a:latin typeface="+mn-lt"/>
                      </a:endParaRPr>
                    </a:p>
                  </a:txBody>
                  <a:tcPr marL="91427" marR="91427" marT="45713" marB="45713" anchor="ctr"/>
                </a:tc>
                <a:tc>
                  <a:txBody>
                    <a:bodyPr/>
                    <a:lstStyle/>
                    <a:p>
                      <a:pPr algn="ctr" fontAlgn="b"/>
                      <a:r>
                        <a:rPr lang="en-US" sz="1000" u="none" strike="noStrike" dirty="0">
                          <a:solidFill>
                            <a:schemeClr val="bg1"/>
                          </a:solidFill>
                          <a:effectLst/>
                        </a:rPr>
                        <a:t>Oracle Responsys </a:t>
                      </a:r>
                      <a:endParaRPr lang="en-US" sz="1000" b="0" i="0" u="none" strike="noStrike" dirty="0">
                        <a:solidFill>
                          <a:schemeClr val="bg1"/>
                        </a:solidFill>
                        <a:effectLst/>
                        <a:latin typeface="+mn-lt"/>
                      </a:endParaRPr>
                    </a:p>
                  </a:txBody>
                  <a:tcPr marL="6349" marR="6349" marT="6349" marB="0" anchor="ctr"/>
                </a:tc>
                <a:tc>
                  <a:txBody>
                    <a:bodyPr/>
                    <a:lstStyle/>
                    <a:p>
                      <a:pPr algn="ctr" fontAlgn="b"/>
                      <a:r>
                        <a:rPr lang="en-US" sz="1000" u="none" strike="noStrike" dirty="0" err="1">
                          <a:solidFill>
                            <a:schemeClr val="bg1"/>
                          </a:solidFill>
                          <a:effectLst/>
                        </a:rPr>
                        <a:t>Zoho</a:t>
                      </a:r>
                      <a:r>
                        <a:rPr lang="en-US" sz="1000" u="none" strike="noStrike" dirty="0">
                          <a:solidFill>
                            <a:schemeClr val="bg1"/>
                          </a:solidFill>
                          <a:effectLst/>
                        </a:rPr>
                        <a:t> </a:t>
                      </a:r>
                      <a:endParaRPr lang="en-US" sz="1000" b="0" i="0" u="none" strike="noStrike" dirty="0">
                        <a:solidFill>
                          <a:schemeClr val="bg1"/>
                        </a:solidFill>
                        <a:effectLst/>
                        <a:latin typeface="+mn-lt"/>
                      </a:endParaRPr>
                    </a:p>
                  </a:txBody>
                  <a:tcPr marL="6349" marR="6349" marT="6349" marB="0" anchor="ctr"/>
                </a:tc>
                <a:tc>
                  <a:txBody>
                    <a:bodyPr/>
                    <a:lstStyle/>
                    <a:p>
                      <a:pPr algn="ctr"/>
                      <a:endParaRPr lang="en-US" sz="1000" dirty="0">
                        <a:solidFill>
                          <a:schemeClr val="bg1"/>
                        </a:solidFill>
                        <a:latin typeface="+mn-lt"/>
                      </a:endParaRPr>
                    </a:p>
                  </a:txBody>
                  <a:tcPr marL="91427" marR="91427" marT="45713" marB="45713" anchor="ctr"/>
                </a:tc>
                <a:extLst>
                  <a:ext uri="{0D108BD9-81ED-4DB2-BD59-A6C34878D82A}">
                    <a16:rowId xmlns:a16="http://schemas.microsoft.com/office/drawing/2014/main" val="1432505580"/>
                  </a:ext>
                </a:extLst>
              </a:tr>
              <a:tr h="356055">
                <a:tc>
                  <a:txBody>
                    <a:bodyPr/>
                    <a:lstStyle/>
                    <a:p>
                      <a:pPr algn="ctr" fontAlgn="b"/>
                      <a:r>
                        <a:rPr lang="en-US" sz="1000" u="none" strike="noStrike" dirty="0">
                          <a:solidFill>
                            <a:schemeClr val="bg1"/>
                          </a:solidFill>
                          <a:effectLst/>
                        </a:rPr>
                        <a:t>Table storage</a:t>
                      </a:r>
                      <a:endParaRPr lang="en-US" sz="1000" b="0" i="0" u="none" strike="noStrike" dirty="0">
                        <a:solidFill>
                          <a:schemeClr val="bg1"/>
                        </a:solidFill>
                        <a:effectLst/>
                        <a:latin typeface="+mn-lt"/>
                      </a:endParaRPr>
                    </a:p>
                  </a:txBody>
                  <a:tcPr marL="6349" marR="6349" marT="6349" marB="0" anchor="ctr"/>
                </a:tc>
                <a:tc>
                  <a:txBody>
                    <a:bodyPr/>
                    <a:lstStyle/>
                    <a:p>
                      <a:pPr algn="ctr"/>
                      <a:r>
                        <a:rPr lang="en-US" sz="1000" dirty="0">
                          <a:solidFill>
                            <a:schemeClr val="bg1"/>
                          </a:solidFill>
                          <a:latin typeface="+mn-lt"/>
                        </a:rPr>
                        <a:t>Amazon RDS for Oracle</a:t>
                      </a:r>
                    </a:p>
                  </a:txBody>
                  <a:tcPr marL="91427" marR="91427" marT="45713" marB="45713" anchor="ct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mn-lt"/>
                        </a:rPr>
                        <a:t>SQL Server Database MI</a:t>
                      </a: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r>
                        <a:rPr lang="en-US" sz="1000" dirty="0">
                          <a:solidFill>
                            <a:schemeClr val="bg1"/>
                          </a:solidFill>
                          <a:latin typeface="+mn-lt"/>
                        </a:rPr>
                        <a:t>Power BI</a:t>
                      </a:r>
                    </a:p>
                  </a:txBody>
                  <a:tcPr marL="91427" marR="91427" marT="45713" marB="45713" anchor="ctr"/>
                </a:tc>
                <a:tc>
                  <a:txBody>
                    <a:bodyPr/>
                    <a:lstStyle/>
                    <a:p>
                      <a:pPr algn="ctr"/>
                      <a:r>
                        <a:rPr lang="en-US" sz="1000" dirty="0" err="1">
                          <a:solidFill>
                            <a:schemeClr val="bg1"/>
                          </a:solidFill>
                          <a:latin typeface="+mn-lt"/>
                        </a:rPr>
                        <a:t>Dataverse</a:t>
                      </a:r>
                      <a:endParaRPr lang="en-US" sz="1000" dirty="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extLst>
                  <a:ext uri="{0D108BD9-81ED-4DB2-BD59-A6C34878D82A}">
                    <a16:rowId xmlns:a16="http://schemas.microsoft.com/office/drawing/2014/main" val="3821230554"/>
                  </a:ext>
                </a:extLst>
              </a:tr>
              <a:tr h="356055">
                <a:tc>
                  <a:txBody>
                    <a:bodyPr/>
                    <a:lstStyle/>
                    <a:p>
                      <a:pPr algn="ctr" fontAlgn="b"/>
                      <a:r>
                        <a:rPr lang="en-US" sz="1000" b="0" i="0" u="none" strike="noStrike" dirty="0">
                          <a:solidFill>
                            <a:schemeClr val="bg1"/>
                          </a:solidFill>
                          <a:effectLst/>
                          <a:latin typeface="+mn-lt"/>
                        </a:rPr>
                        <a:t>Key Vault</a:t>
                      </a:r>
                    </a:p>
                  </a:txBody>
                  <a:tcPr marL="6349" marR="6349" marT="6349" marB="0" anchor="ctr"/>
                </a:tc>
                <a:tc>
                  <a:txBody>
                    <a:bodyPr/>
                    <a:lstStyle/>
                    <a:p>
                      <a:pPr algn="ctr"/>
                      <a:r>
                        <a:rPr lang="en-US" sz="1000" dirty="0">
                          <a:solidFill>
                            <a:schemeClr val="bg1"/>
                          </a:solidFill>
                          <a:latin typeface="+mn-lt"/>
                        </a:rPr>
                        <a:t>Amazon RDS for SQL Server</a:t>
                      </a: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tc>
                  <a:txBody>
                    <a:bodyPr/>
                    <a:lstStyle/>
                    <a:p>
                      <a:pPr algn="ctr"/>
                      <a:r>
                        <a:rPr lang="en-US" sz="1000" dirty="0">
                          <a:solidFill>
                            <a:schemeClr val="bg1"/>
                          </a:solidFill>
                          <a:latin typeface="+mn-lt"/>
                        </a:rPr>
                        <a:t>GitHub</a:t>
                      </a:r>
                    </a:p>
                  </a:txBody>
                  <a:tcPr marL="91427" marR="91427" marT="45713" marB="45713" anchor="ctr"/>
                </a:tc>
                <a:tc>
                  <a:txBody>
                    <a:bodyPr/>
                    <a:lstStyle/>
                    <a:p>
                      <a:pPr algn="ctr"/>
                      <a:r>
                        <a:rPr lang="en-US" sz="1000" dirty="0">
                          <a:solidFill>
                            <a:schemeClr val="bg1"/>
                          </a:solidFill>
                          <a:latin typeface="+mn-lt"/>
                        </a:rPr>
                        <a:t>Snowflake</a:t>
                      </a:r>
                    </a:p>
                  </a:txBody>
                  <a:tcPr marL="91427" marR="91427" marT="45713" marB="45713" anchor="ctr"/>
                </a:tc>
                <a:tc>
                  <a:txBody>
                    <a:bodyPr/>
                    <a:lstStyle/>
                    <a:p>
                      <a:pPr algn="ctr"/>
                      <a:endParaRPr lang="en-US" sz="1000" dirty="0">
                        <a:solidFill>
                          <a:schemeClr val="bg1"/>
                        </a:solidFill>
                        <a:latin typeface="+mn-lt"/>
                      </a:endParaRPr>
                    </a:p>
                  </a:txBody>
                  <a:tcPr marL="91427" marR="91427" marT="45713" marB="45713" anchor="ctr"/>
                </a:tc>
                <a:extLst>
                  <a:ext uri="{0D108BD9-81ED-4DB2-BD59-A6C34878D82A}">
                    <a16:rowId xmlns:a16="http://schemas.microsoft.com/office/drawing/2014/main" val="3589222798"/>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206528" y="-232570"/>
            <a:ext cx="9031166" cy="757914"/>
          </a:xfrm>
        </p:spPr>
        <p:txBody>
          <a:bodyPr/>
          <a:lstStyle/>
          <a:p>
            <a:r>
              <a:rPr lang="en-US" dirty="0">
                <a:solidFill>
                  <a:schemeClr val="bg1"/>
                </a:solidFill>
              </a:rPr>
              <a:t>100+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dirty="0">
                <a:solidFill>
                  <a:schemeClr val="bg1"/>
                </a:solidFill>
              </a:rPr>
              <a:t>Integration datasets describe data that is persisted. </a:t>
            </a:r>
          </a:p>
          <a:p>
            <a:pPr>
              <a:lnSpc>
                <a:spcPct val="100000"/>
              </a:lnSpc>
            </a:pPr>
            <a:r>
              <a:rPr lang="en-US" sz="1961" dirty="0">
                <a:solidFill>
                  <a:schemeClr val="bg1"/>
                </a:solidFill>
              </a:rPr>
              <a:t>Once a dataset is defined, it can be used in pipelines and sources of data or as sinks of data. </a:t>
            </a:r>
            <a:endParaRPr lang="en-US" sz="1372" dirty="0">
              <a:solidFill>
                <a:schemeClr val="bg1"/>
              </a:solidFill>
            </a:endParaRPr>
          </a:p>
        </p:txBody>
      </p:sp>
      <p:grpSp>
        <p:nvGrpSpPr>
          <p:cNvPr id="10" name="Group 9">
            <a:extLst>
              <a:ext uri="{FF2B5EF4-FFF2-40B4-BE49-F238E27FC236}">
                <a16:creationId xmlns:a16="http://schemas.microsoft.com/office/drawing/2014/main" id="{F68C9496-CEFD-4BDF-9A6F-7BFD891AAFC5}"/>
              </a:ext>
            </a:extLst>
          </p:cNvPr>
          <p:cNvGrpSpPr/>
          <p:nvPr/>
        </p:nvGrpSpPr>
        <p:grpSpPr>
          <a:xfrm>
            <a:off x="0" y="159289"/>
            <a:ext cx="6747639" cy="729391"/>
            <a:chOff x="0" y="1540386"/>
            <a:chExt cx="5765547" cy="729391"/>
          </a:xfrm>
        </p:grpSpPr>
        <p:sp>
          <p:nvSpPr>
            <p:cNvPr id="11" name="Title 1">
              <a:extLst>
                <a:ext uri="{FF2B5EF4-FFF2-40B4-BE49-F238E27FC236}">
                  <a16:creationId xmlns:a16="http://schemas.microsoft.com/office/drawing/2014/main" id="{B4BBA616-1628-40E3-B481-3667DCFA6E2F}"/>
                </a:ext>
              </a:extLst>
            </p:cNvPr>
            <p:cNvSpPr txBox="1">
              <a:spLocks/>
            </p:cNvSpPr>
            <p:nvPr/>
          </p:nvSpPr>
          <p:spPr>
            <a:xfrm>
              <a:off x="188593" y="1540386"/>
              <a:ext cx="5576954"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Integration dataset</a:t>
              </a:r>
            </a:p>
          </p:txBody>
        </p:sp>
        <p:cxnSp>
          <p:nvCxnSpPr>
            <p:cNvPr id="12" name="Straight Connector 11">
              <a:extLst>
                <a:ext uri="{FF2B5EF4-FFF2-40B4-BE49-F238E27FC236}">
                  <a16:creationId xmlns:a16="http://schemas.microsoft.com/office/drawing/2014/main" id="{FFDCE463-2EBF-45E3-90EC-043A92065ED9}"/>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6" name="Picture 5">
            <a:extLst>
              <a:ext uri="{FF2B5EF4-FFF2-40B4-BE49-F238E27FC236}">
                <a16:creationId xmlns:a16="http://schemas.microsoft.com/office/drawing/2014/main" id="{5D0776C9-EE06-48F9-AEC1-9CE5D72B9182}"/>
              </a:ext>
            </a:extLst>
          </p:cNvPr>
          <p:cNvPicPr>
            <a:picLocks noChangeAspect="1"/>
          </p:cNvPicPr>
          <p:nvPr/>
        </p:nvPicPr>
        <p:blipFill>
          <a:blip r:embed="rId2"/>
          <a:stretch>
            <a:fillRect/>
          </a:stretch>
        </p:blipFill>
        <p:spPr>
          <a:xfrm>
            <a:off x="1309469" y="2107520"/>
            <a:ext cx="9573062" cy="4632465"/>
          </a:xfrm>
          <a:prstGeom prst="rect">
            <a:avLst/>
          </a:prstGeom>
        </p:spPr>
      </p:pic>
    </p:spTree>
    <p:extLst>
      <p:ext uri="{BB962C8B-B14F-4D97-AF65-F5344CB8AC3E}">
        <p14:creationId xmlns:p14="http://schemas.microsoft.com/office/powerpoint/2010/main" val="2950374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F6FD00F-8DF5-4C3A-8CED-9D82ED0A32D4}"/>
              </a:ext>
            </a:extLst>
          </p:cNvPr>
          <p:cNvSpPr/>
          <p:nvPr/>
        </p:nvSpPr>
        <p:spPr bwMode="auto">
          <a:xfrm>
            <a:off x="220718" y="1064074"/>
            <a:ext cx="11815827" cy="56566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F410326-FB5F-4427-80FF-32F0142A3F97}"/>
              </a:ext>
            </a:extLst>
          </p:cNvPr>
          <p:cNvSpPr/>
          <p:nvPr/>
        </p:nvSpPr>
        <p:spPr bwMode="auto">
          <a:xfrm>
            <a:off x="9652733"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726111"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732779"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736466"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193156"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719522"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204306"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47948" y="1683350"/>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216268" y="1673714"/>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559533" y="2863562"/>
            <a:ext cx="3819871" cy="3594241"/>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284936" y="2703353"/>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451383"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bg1"/>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bg1"/>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533208" y="1111337"/>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432246"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grpSp>
        <p:nvGrpSpPr>
          <p:cNvPr id="113" name="Group 112">
            <a:extLst>
              <a:ext uri="{FF2B5EF4-FFF2-40B4-BE49-F238E27FC236}">
                <a16:creationId xmlns:a16="http://schemas.microsoft.com/office/drawing/2014/main" id="{6F012AFF-2D9A-4BCA-85E8-D6DC826A733A}"/>
              </a:ext>
            </a:extLst>
          </p:cNvPr>
          <p:cNvGrpSpPr/>
          <p:nvPr/>
        </p:nvGrpSpPr>
        <p:grpSpPr>
          <a:xfrm>
            <a:off x="0" y="159289"/>
            <a:ext cx="6747639" cy="729391"/>
            <a:chOff x="0" y="1540386"/>
            <a:chExt cx="5765547" cy="729391"/>
          </a:xfrm>
        </p:grpSpPr>
        <p:sp>
          <p:nvSpPr>
            <p:cNvPr id="114" name="Title 1">
              <a:extLst>
                <a:ext uri="{FF2B5EF4-FFF2-40B4-BE49-F238E27FC236}">
                  <a16:creationId xmlns:a16="http://schemas.microsoft.com/office/drawing/2014/main" id="{E9E1F6BB-E46B-44CA-BDFC-BCAC805A03B3}"/>
                </a:ext>
              </a:extLst>
            </p:cNvPr>
            <p:cNvSpPr txBox="1">
              <a:spLocks/>
            </p:cNvSpPr>
            <p:nvPr/>
          </p:nvSpPr>
          <p:spPr>
            <a:xfrm>
              <a:off x="188593" y="1540386"/>
              <a:ext cx="5576954"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Components of orchestration</a:t>
              </a:r>
            </a:p>
          </p:txBody>
        </p:sp>
        <p:cxnSp>
          <p:nvCxnSpPr>
            <p:cNvPr id="115" name="Straight Connector 114">
              <a:extLst>
                <a:ext uri="{FF2B5EF4-FFF2-40B4-BE49-F238E27FC236}">
                  <a16:creationId xmlns:a16="http://schemas.microsoft.com/office/drawing/2014/main" id="{146819B4-E133-4E92-BECF-D8D3B22BC378}"/>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par>
                                <p:cTn id="34" presetID="2" presetClass="entr" presetSubtype="8" decel="10000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 calcmode="lin" valueType="num">
                                      <p:cBhvr additive="base">
                                        <p:cTn id="36" dur="500" fill="hold"/>
                                        <p:tgtEl>
                                          <p:spTgt spid="113"/>
                                        </p:tgtEl>
                                        <p:attrNameLst>
                                          <p:attrName>ppt_x</p:attrName>
                                        </p:attrNameLst>
                                      </p:cBhvr>
                                      <p:tavLst>
                                        <p:tav tm="0">
                                          <p:val>
                                            <p:strVal val="0-#ppt_w/2"/>
                                          </p:val>
                                        </p:tav>
                                        <p:tav tm="100000">
                                          <p:val>
                                            <p:strVal val="#ppt_x"/>
                                          </p:val>
                                        </p:tav>
                                      </p:tavLst>
                                    </p:anim>
                                    <p:anim calcmode="lin" valueType="num">
                                      <p:cBhvr additive="base">
                                        <p:cTn id="37" dur="500" fill="hold"/>
                                        <p:tgtEl>
                                          <p:spTgt spid="1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C9C6789-D1FF-4756-895C-77FBE65EF0B8}"/>
              </a:ext>
            </a:extLst>
          </p:cNvPr>
          <p:cNvPicPr>
            <a:picLocks noChangeAspect="1"/>
          </p:cNvPicPr>
          <p:nvPr/>
        </p:nvPicPr>
        <p:blipFill>
          <a:blip r:embed="rId3"/>
          <a:stretch>
            <a:fillRect/>
          </a:stretch>
        </p:blipFill>
        <p:spPr>
          <a:xfrm>
            <a:off x="4675308" y="2395234"/>
            <a:ext cx="6820938" cy="4360325"/>
          </a:xfrm>
          <a:prstGeom prst="rect">
            <a:avLst/>
          </a:prstGeom>
        </p:spPr>
      </p:pic>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solidFill>
                  <a:schemeClr val="bg1"/>
                </a:solidFill>
              </a:rPr>
              <a:t>Create pipelines to ingest, transform and load data with 100+ inbuilt connectors.</a:t>
            </a:r>
          </a:p>
          <a:p>
            <a:pPr>
              <a:lnSpc>
                <a:spcPct val="150000"/>
              </a:lnSpc>
              <a:spcAft>
                <a:spcPts val="600"/>
              </a:spcAft>
            </a:pPr>
            <a:r>
              <a:rPr lang="en-US" sz="1600" dirty="0">
                <a:solidFill>
                  <a:schemeClr val="bg1"/>
                </a:solidFill>
              </a:rPr>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3088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a:off x="2686309" y="5496910"/>
            <a:ext cx="3945719" cy="8856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grpSp>
        <p:nvGrpSpPr>
          <p:cNvPr id="14" name="Group 13">
            <a:extLst>
              <a:ext uri="{FF2B5EF4-FFF2-40B4-BE49-F238E27FC236}">
                <a16:creationId xmlns:a16="http://schemas.microsoft.com/office/drawing/2014/main" id="{44E13D80-2B37-4EE8-84C8-E4187B62B1FC}"/>
              </a:ext>
            </a:extLst>
          </p:cNvPr>
          <p:cNvGrpSpPr/>
          <p:nvPr/>
        </p:nvGrpSpPr>
        <p:grpSpPr>
          <a:xfrm>
            <a:off x="0" y="159289"/>
            <a:ext cx="5560730" cy="729391"/>
            <a:chOff x="0" y="1540386"/>
            <a:chExt cx="4751388" cy="729391"/>
          </a:xfrm>
        </p:grpSpPr>
        <p:sp>
          <p:nvSpPr>
            <p:cNvPr id="15" name="Title 1">
              <a:extLst>
                <a:ext uri="{FF2B5EF4-FFF2-40B4-BE49-F238E27FC236}">
                  <a16:creationId xmlns:a16="http://schemas.microsoft.com/office/drawing/2014/main" id="{98F1B373-F91A-4E4B-8423-1F18D367E692}"/>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Pipelines</a:t>
              </a:r>
            </a:p>
          </p:txBody>
        </p:sp>
        <p:cxnSp>
          <p:nvCxnSpPr>
            <p:cNvPr id="17" name="Straight Connector 16">
              <a:extLst>
                <a:ext uri="{FF2B5EF4-FFF2-40B4-BE49-F238E27FC236}">
                  <a16:creationId xmlns:a16="http://schemas.microsoft.com/office/drawing/2014/main" id="{E2516AB6-67E1-4A2D-A0BE-F5554B69A160}"/>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21" name="Picture 20">
            <a:extLst>
              <a:ext uri="{FF2B5EF4-FFF2-40B4-BE49-F238E27FC236}">
                <a16:creationId xmlns:a16="http://schemas.microsoft.com/office/drawing/2014/main" id="{20032CC0-E2BA-4FFB-8898-8C656E50E16F}"/>
              </a:ext>
            </a:extLst>
          </p:cNvPr>
          <p:cNvPicPr>
            <a:picLocks noChangeAspect="1"/>
          </p:cNvPicPr>
          <p:nvPr/>
        </p:nvPicPr>
        <p:blipFill>
          <a:blip r:embed="rId5"/>
          <a:stretch>
            <a:fillRect/>
          </a:stretch>
        </p:blipFill>
        <p:spPr>
          <a:xfrm>
            <a:off x="1100122" y="2395234"/>
            <a:ext cx="1574490" cy="1263297"/>
          </a:xfrm>
          <a:prstGeom prst="rect">
            <a:avLst/>
          </a:prstGeom>
        </p:spPr>
      </p:pic>
      <p:pic>
        <p:nvPicPr>
          <p:cNvPr id="23" name="Picture 22">
            <a:extLst>
              <a:ext uri="{FF2B5EF4-FFF2-40B4-BE49-F238E27FC236}">
                <a16:creationId xmlns:a16="http://schemas.microsoft.com/office/drawing/2014/main" id="{83361633-9962-4A47-AD3E-F1D33D8A9416}"/>
              </a:ext>
            </a:extLst>
          </p:cNvPr>
          <p:cNvPicPr>
            <a:picLocks noChangeAspect="1"/>
          </p:cNvPicPr>
          <p:nvPr/>
        </p:nvPicPr>
        <p:blipFill>
          <a:blip r:embed="rId6"/>
          <a:stretch>
            <a:fillRect/>
          </a:stretch>
        </p:blipFill>
        <p:spPr>
          <a:xfrm>
            <a:off x="1079249" y="3876923"/>
            <a:ext cx="1595363" cy="902688"/>
          </a:xfrm>
          <a:prstGeom prst="rect">
            <a:avLst/>
          </a:prstGeom>
        </p:spPr>
      </p:pic>
    </p:spTree>
    <p:extLst>
      <p:ext uri="{BB962C8B-B14F-4D97-AF65-F5344CB8AC3E}">
        <p14:creationId xmlns:p14="http://schemas.microsoft.com/office/powerpoint/2010/main" val="14050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3909861" cy="5270139"/>
          </a:xfrm>
        </p:spPr>
        <p:txBody>
          <a:bodyPr/>
          <a:lstStyle/>
          <a:p>
            <a:r>
              <a:rPr lang="en-US" sz="1961" b="1" dirty="0">
                <a:solidFill>
                  <a:schemeClr val="bg1"/>
                </a:solidFill>
                <a:latin typeface="+mj-lt"/>
              </a:rPr>
              <a:t>Overview</a:t>
            </a:r>
          </a:p>
          <a:p>
            <a:pPr marL="280121" indent="-280121">
              <a:lnSpc>
                <a:spcPct val="150000"/>
              </a:lnSpc>
              <a:buFont typeface="Arial" panose="020B0604020202020204" pitchFamily="34" charset="0"/>
              <a:buChar char="•"/>
            </a:pPr>
            <a:r>
              <a:rPr lang="en-US" sz="1765" dirty="0">
                <a:solidFill>
                  <a:schemeClr val="bg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bg1"/>
                </a:solidFill>
                <a:cs typeface="Segoe UI" panose="020B0502040204020203" pitchFamily="34" charset="0"/>
              </a:rPr>
              <a:t>Load data by manual execution of pipeline or by orchestration.</a:t>
            </a:r>
          </a:p>
          <a:p>
            <a:r>
              <a:rPr lang="en-US" sz="1961" b="1" dirty="0">
                <a:solidFill>
                  <a:schemeClr val="bg1"/>
                </a:solidFill>
                <a:latin typeface="+mj-lt"/>
              </a:rPr>
              <a:t>Benefits</a:t>
            </a:r>
            <a:endParaRPr lang="en-US" sz="1800" b="1" dirty="0">
              <a:solidFill>
                <a:schemeClr val="bg1"/>
              </a:solidFill>
              <a:latin typeface="+mj-lt"/>
            </a:endParaRPr>
          </a:p>
          <a:p>
            <a:pPr marL="280121" indent="-280121">
              <a:lnSpc>
                <a:spcPct val="100000"/>
              </a:lnSpc>
              <a:buFont typeface="Arial" panose="020B0604020202020204" pitchFamily="34" charset="0"/>
              <a:buChar char="•"/>
            </a:pPr>
            <a:r>
              <a:rPr lang="en-US" sz="1765" dirty="0">
                <a:solidFill>
                  <a:schemeClr val="bg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bg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bg1"/>
                </a:solidFill>
                <a:cs typeface="Segoe UI" panose="020B0502040204020203" pitchFamily="34" charset="0"/>
              </a:rPr>
              <a:t>Graphical development experience.</a:t>
            </a:r>
          </a:p>
          <a:p>
            <a:pPr>
              <a:lnSpc>
                <a:spcPct val="150000"/>
              </a:lnSpc>
            </a:pPr>
            <a:endParaRPr lang="en-US" sz="1600" dirty="0">
              <a:solidFill>
                <a:schemeClr val="bg1"/>
              </a:solidFill>
              <a:cs typeface="Segoe UI" panose="020B0502040204020203" pitchFamily="34" charset="0"/>
            </a:endParaRPr>
          </a:p>
          <a:p>
            <a:endParaRPr lang="en-US" dirty="0">
              <a:solidFill>
                <a:schemeClr val="bg1"/>
              </a:solidFill>
            </a:endParaRPr>
          </a:p>
        </p:txBody>
      </p:sp>
      <p:grpSp>
        <p:nvGrpSpPr>
          <p:cNvPr id="9" name="Group 8">
            <a:extLst>
              <a:ext uri="{FF2B5EF4-FFF2-40B4-BE49-F238E27FC236}">
                <a16:creationId xmlns:a16="http://schemas.microsoft.com/office/drawing/2014/main" id="{91FEEA9C-C83A-4597-932E-A7016CF22613}"/>
              </a:ext>
            </a:extLst>
          </p:cNvPr>
          <p:cNvGrpSpPr/>
          <p:nvPr/>
        </p:nvGrpSpPr>
        <p:grpSpPr>
          <a:xfrm>
            <a:off x="0" y="159289"/>
            <a:ext cx="5560730" cy="729391"/>
            <a:chOff x="0" y="1540386"/>
            <a:chExt cx="4751388" cy="729391"/>
          </a:xfrm>
        </p:grpSpPr>
        <p:sp>
          <p:nvSpPr>
            <p:cNvPr id="10" name="Title 1">
              <a:extLst>
                <a:ext uri="{FF2B5EF4-FFF2-40B4-BE49-F238E27FC236}">
                  <a16:creationId xmlns:a16="http://schemas.microsoft.com/office/drawing/2014/main" id="{AAFE5062-F1FF-4B41-9BE7-221046B4941E}"/>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Pipelines</a:t>
              </a:r>
            </a:p>
          </p:txBody>
        </p:sp>
        <p:cxnSp>
          <p:nvCxnSpPr>
            <p:cNvPr id="11" name="Straight Connector 10">
              <a:extLst>
                <a:ext uri="{FF2B5EF4-FFF2-40B4-BE49-F238E27FC236}">
                  <a16:creationId xmlns:a16="http://schemas.microsoft.com/office/drawing/2014/main" id="{2C2D5FDB-57E7-4F70-A033-1BFF65CCBAA4}"/>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12" name="Picture 11">
            <a:extLst>
              <a:ext uri="{FF2B5EF4-FFF2-40B4-BE49-F238E27FC236}">
                <a16:creationId xmlns:a16="http://schemas.microsoft.com/office/drawing/2014/main" id="{BB68B0EC-DF09-4379-AC93-B31EC70641E4}"/>
              </a:ext>
            </a:extLst>
          </p:cNvPr>
          <p:cNvPicPr>
            <a:picLocks noChangeAspect="1"/>
          </p:cNvPicPr>
          <p:nvPr/>
        </p:nvPicPr>
        <p:blipFill>
          <a:blip r:embed="rId3"/>
          <a:stretch>
            <a:fillRect/>
          </a:stretch>
        </p:blipFill>
        <p:spPr>
          <a:xfrm>
            <a:off x="6292218" y="159289"/>
            <a:ext cx="5560729" cy="2763307"/>
          </a:xfrm>
          <a:prstGeom prst="rect">
            <a:avLst/>
          </a:prstGeom>
        </p:spPr>
      </p:pic>
      <p:pic>
        <p:nvPicPr>
          <p:cNvPr id="14" name="Picture 13">
            <a:extLst>
              <a:ext uri="{FF2B5EF4-FFF2-40B4-BE49-F238E27FC236}">
                <a16:creationId xmlns:a16="http://schemas.microsoft.com/office/drawing/2014/main" id="{A079B27E-459C-4B14-80A8-492CC87C528D}"/>
              </a:ext>
            </a:extLst>
          </p:cNvPr>
          <p:cNvPicPr>
            <a:picLocks noChangeAspect="1"/>
          </p:cNvPicPr>
          <p:nvPr/>
        </p:nvPicPr>
        <p:blipFill>
          <a:blip r:embed="rId4"/>
          <a:stretch>
            <a:fillRect/>
          </a:stretch>
        </p:blipFill>
        <p:spPr>
          <a:xfrm>
            <a:off x="4220390" y="3321271"/>
            <a:ext cx="7897390" cy="2871036"/>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bg1"/>
                </a:solidFill>
              </a:rPr>
              <a:t>Data flows are a visual way of specifying how to transform data.</a:t>
            </a:r>
          </a:p>
          <a:p>
            <a:pPr>
              <a:lnSpc>
                <a:spcPct val="100000"/>
              </a:lnSpc>
              <a:spcAft>
                <a:spcPts val="1000"/>
              </a:spcAft>
            </a:pPr>
            <a:r>
              <a:rPr lang="en-US" sz="1800" dirty="0">
                <a:solidFill>
                  <a:schemeClr val="bg1"/>
                </a:solidFill>
              </a:rPr>
              <a:t>Provides a code-free experience.</a:t>
            </a:r>
          </a:p>
        </p:txBody>
      </p:sp>
      <p:pic>
        <p:nvPicPr>
          <p:cNvPr id="5" name="Picture 4">
            <a:extLst>
              <a:ext uri="{FF2B5EF4-FFF2-40B4-BE49-F238E27FC236}">
                <a16:creationId xmlns:a16="http://schemas.microsoft.com/office/drawing/2014/main" id="{849FE41F-43DC-48C0-AB26-171FA5D792C0}"/>
              </a:ext>
            </a:extLst>
          </p:cNvPr>
          <p:cNvPicPr>
            <a:picLocks noChangeAspect="1"/>
          </p:cNvPicPr>
          <p:nvPr/>
        </p:nvPicPr>
        <p:blipFill>
          <a:blip r:embed="rId2"/>
          <a:stretch>
            <a:fillRect/>
          </a:stretch>
        </p:blipFill>
        <p:spPr>
          <a:xfrm>
            <a:off x="2119348" y="1963041"/>
            <a:ext cx="7953303" cy="4493172"/>
          </a:xfrm>
          <a:prstGeom prst="rect">
            <a:avLst/>
          </a:prstGeom>
        </p:spPr>
      </p:pic>
      <p:grpSp>
        <p:nvGrpSpPr>
          <p:cNvPr id="9" name="Group 8">
            <a:extLst>
              <a:ext uri="{FF2B5EF4-FFF2-40B4-BE49-F238E27FC236}">
                <a16:creationId xmlns:a16="http://schemas.microsoft.com/office/drawing/2014/main" id="{2754168B-2ED4-4A0B-AEDD-B7B8B1989CC9}"/>
              </a:ext>
            </a:extLst>
          </p:cNvPr>
          <p:cNvGrpSpPr/>
          <p:nvPr/>
        </p:nvGrpSpPr>
        <p:grpSpPr>
          <a:xfrm>
            <a:off x="0" y="159289"/>
            <a:ext cx="5560730" cy="729391"/>
            <a:chOff x="0" y="1540386"/>
            <a:chExt cx="4751388" cy="729391"/>
          </a:xfrm>
        </p:grpSpPr>
        <p:sp>
          <p:nvSpPr>
            <p:cNvPr id="10" name="Title 1">
              <a:extLst>
                <a:ext uri="{FF2B5EF4-FFF2-40B4-BE49-F238E27FC236}">
                  <a16:creationId xmlns:a16="http://schemas.microsoft.com/office/drawing/2014/main" id="{D8EAA8BB-9352-4D2D-800E-45D47AF979D1}"/>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flows</a:t>
              </a:r>
            </a:p>
          </p:txBody>
        </p:sp>
        <p:cxnSp>
          <p:nvCxnSpPr>
            <p:cNvPr id="11" name="Straight Connector 10">
              <a:extLst>
                <a:ext uri="{FF2B5EF4-FFF2-40B4-BE49-F238E27FC236}">
                  <a16:creationId xmlns:a16="http://schemas.microsoft.com/office/drawing/2014/main" id="{D3DD864E-5DE5-4D65-B483-D147021D42CC}"/>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488830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Text Placeholder 2">
            <a:extLst>
              <a:ext uri="{FF2B5EF4-FFF2-40B4-BE49-F238E27FC236}">
                <a16:creationId xmlns:a16="http://schemas.microsoft.com/office/drawing/2014/main" id="{037D50C0-5979-4AD3-AD06-AFE5881B4536}"/>
              </a:ext>
            </a:extLst>
          </p:cNvPr>
          <p:cNvGraphicFramePr/>
          <p:nvPr>
            <p:extLst>
              <p:ext uri="{D42A27DB-BD31-4B8C-83A1-F6EECF244321}">
                <p14:modId xmlns:p14="http://schemas.microsoft.com/office/powerpoint/2010/main" val="3412971756"/>
              </p:ext>
            </p:extLst>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DFCDF285-88B6-4825-975B-082D44C04C91}"/>
              </a:ext>
            </a:extLst>
          </p:cNvPr>
          <p:cNvGrpSpPr/>
          <p:nvPr/>
        </p:nvGrpSpPr>
        <p:grpSpPr>
          <a:xfrm>
            <a:off x="0" y="159289"/>
            <a:ext cx="5560730" cy="729391"/>
            <a:chOff x="0" y="1540386"/>
            <a:chExt cx="4751388" cy="729391"/>
          </a:xfrm>
        </p:grpSpPr>
        <p:sp>
          <p:nvSpPr>
            <p:cNvPr id="7" name="Title 1">
              <a:extLst>
                <a:ext uri="{FF2B5EF4-FFF2-40B4-BE49-F238E27FC236}">
                  <a16:creationId xmlns:a16="http://schemas.microsoft.com/office/drawing/2014/main" id="{69850C5F-C2E3-49DD-827E-1657A6C91D94}"/>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flow capabilities</a:t>
              </a:r>
            </a:p>
          </p:txBody>
        </p:sp>
        <p:cxnSp>
          <p:nvCxnSpPr>
            <p:cNvPr id="8" name="Straight Connector 7">
              <a:extLst>
                <a:ext uri="{FF2B5EF4-FFF2-40B4-BE49-F238E27FC236}">
                  <a16:creationId xmlns:a16="http://schemas.microsoft.com/office/drawing/2014/main" id="{57A0F121-7E71-43D2-BB36-0A428D55B076}"/>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580824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99D365-9EC5-48E9-8CFD-22711F841A19}"/>
              </a:ext>
            </a:extLst>
          </p:cNvPr>
          <p:cNvPicPr>
            <a:picLocks noChangeAspect="1"/>
          </p:cNvPicPr>
          <p:nvPr/>
        </p:nvPicPr>
        <p:blipFill>
          <a:blip r:embed="rId3"/>
          <a:stretch>
            <a:fillRect/>
          </a:stretch>
        </p:blipFill>
        <p:spPr>
          <a:xfrm>
            <a:off x="4517880" y="3035471"/>
            <a:ext cx="7651531" cy="3473679"/>
          </a:xfrm>
          <a:prstGeom prst="rect">
            <a:avLst/>
          </a:prstGeom>
        </p:spPr>
      </p:pic>
      <p:pic>
        <p:nvPicPr>
          <p:cNvPr id="22" name="Picture 21">
            <a:extLst>
              <a:ext uri="{FF2B5EF4-FFF2-40B4-BE49-F238E27FC236}">
                <a16:creationId xmlns:a16="http://schemas.microsoft.com/office/drawing/2014/main" id="{EE291F18-E1BD-4239-8621-A9878FC34AFD}"/>
              </a:ext>
            </a:extLst>
          </p:cNvPr>
          <p:cNvPicPr>
            <a:picLocks noChangeAspect="1"/>
          </p:cNvPicPr>
          <p:nvPr/>
        </p:nvPicPr>
        <p:blipFill>
          <a:blip r:embed="rId4"/>
          <a:stretch>
            <a:fillRect/>
          </a:stretch>
        </p:blipFill>
        <p:spPr>
          <a:xfrm>
            <a:off x="8306822" y="436288"/>
            <a:ext cx="3804904" cy="3861232"/>
          </a:xfrm>
          <a:prstGeom prst="rect">
            <a:avLst/>
          </a:prstGeom>
          <a:ln>
            <a:solidFill>
              <a:schemeClr val="tx1"/>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4866335" y="569222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6786609" y="3956237"/>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22" idx="1"/>
          </p:cNvCxnSpPr>
          <p:nvPr/>
        </p:nvCxnSpPr>
        <p:spPr>
          <a:xfrm rot="5400000" flipH="1" flipV="1">
            <a:off x="6901339" y="2550755"/>
            <a:ext cx="1589333" cy="122163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2D7EE0-A8E2-4F46-89AC-ABAC589AA56F}"/>
              </a:ext>
            </a:extLst>
          </p:cNvPr>
          <p:cNvGrpSpPr/>
          <p:nvPr/>
        </p:nvGrpSpPr>
        <p:grpSpPr>
          <a:xfrm>
            <a:off x="0" y="159289"/>
            <a:ext cx="6747640" cy="729391"/>
            <a:chOff x="0" y="1540386"/>
            <a:chExt cx="5765548" cy="729391"/>
          </a:xfrm>
        </p:grpSpPr>
        <p:sp>
          <p:nvSpPr>
            <p:cNvPr id="19" name="Title 1">
              <a:extLst>
                <a:ext uri="{FF2B5EF4-FFF2-40B4-BE49-F238E27FC236}">
                  <a16:creationId xmlns:a16="http://schemas.microsoft.com/office/drawing/2014/main" id="{CCDC7A9A-F52F-4F05-8ADF-E8CD56263045}"/>
                </a:ext>
              </a:extLst>
            </p:cNvPr>
            <p:cNvSpPr txBox="1">
              <a:spLocks/>
            </p:cNvSpPr>
            <p:nvPr/>
          </p:nvSpPr>
          <p:spPr>
            <a:xfrm>
              <a:off x="188593" y="1540386"/>
              <a:ext cx="557695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Triggers</a:t>
              </a:r>
            </a:p>
          </p:txBody>
        </p:sp>
        <p:cxnSp>
          <p:nvCxnSpPr>
            <p:cNvPr id="20" name="Straight Connector 19">
              <a:extLst>
                <a:ext uri="{FF2B5EF4-FFF2-40B4-BE49-F238E27FC236}">
                  <a16:creationId xmlns:a16="http://schemas.microsoft.com/office/drawing/2014/main" id="{3D661B32-87E0-4DBB-B011-FA546BB5DA62}"/>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
        <p:nvSpPr>
          <p:cNvPr id="13" name="Text Placeholder 3">
            <a:extLst>
              <a:ext uri="{FF2B5EF4-FFF2-40B4-BE49-F238E27FC236}">
                <a16:creationId xmlns:a16="http://schemas.microsoft.com/office/drawing/2014/main" id="{17843312-E6B2-4568-AB82-BEBCEA465750}"/>
              </a:ext>
            </a:extLst>
          </p:cNvPr>
          <p:cNvSpPr txBox="1">
            <a:spLocks/>
          </p:cNvSpPr>
          <p:nvPr/>
        </p:nvSpPr>
        <p:spPr>
          <a:xfrm>
            <a:off x="196744" y="985629"/>
            <a:ext cx="8052393" cy="1589334"/>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1"/>
                </a:solidFill>
                <a:latin typeface="+mj-lt"/>
              </a:rPr>
              <a:t>Overview</a:t>
            </a:r>
          </a:p>
          <a:p>
            <a:r>
              <a:rPr lang="en-US" sz="1765" dirty="0">
                <a:solidFill>
                  <a:schemeClr val="bg1"/>
                </a:solidFill>
              </a:rPr>
              <a:t>Triggers represent a unit of processing that determines when a pipeline execution needs to be kicked off. </a:t>
            </a:r>
          </a:p>
          <a:p>
            <a:r>
              <a:rPr lang="en-US" sz="1765" dirty="0">
                <a:solidFill>
                  <a:schemeClr val="bg1"/>
                </a:solidFill>
              </a:rPr>
              <a:t>Data Integration offers 4 trigger types as – </a:t>
            </a:r>
          </a:p>
          <a:p>
            <a:endParaRPr lang="en-US" sz="1765" dirty="0">
              <a:solidFill>
                <a:schemeClr val="bg1"/>
              </a:solidFill>
            </a:endParaRPr>
          </a:p>
          <a:p>
            <a:r>
              <a:rPr lang="en-US" sz="1765" dirty="0">
                <a:solidFill>
                  <a:schemeClr val="bg1"/>
                </a:solidFill>
              </a:rPr>
              <a:t> </a:t>
            </a:r>
          </a:p>
        </p:txBody>
      </p:sp>
      <p:sp>
        <p:nvSpPr>
          <p:cNvPr id="17" name="Text Placeholder 3">
            <a:extLst>
              <a:ext uri="{FF2B5EF4-FFF2-40B4-BE49-F238E27FC236}">
                <a16:creationId xmlns:a16="http://schemas.microsoft.com/office/drawing/2014/main" id="{6BB6BF2E-7237-4D0E-9188-D4D1AEBD947C}"/>
              </a:ext>
            </a:extLst>
          </p:cNvPr>
          <p:cNvSpPr txBox="1">
            <a:spLocks/>
          </p:cNvSpPr>
          <p:nvPr/>
        </p:nvSpPr>
        <p:spPr>
          <a:xfrm>
            <a:off x="196744" y="2671912"/>
            <a:ext cx="4321136" cy="5128095"/>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a:buFont typeface="Wingdings" panose="05000000000000000000" pitchFamily="2" charset="2"/>
              <a:buAutoNum type="arabicPeriod"/>
            </a:pPr>
            <a:r>
              <a:rPr lang="en-US" sz="1765" dirty="0">
                <a:solidFill>
                  <a:schemeClr val="bg1"/>
                </a:solidFill>
              </a:rPr>
              <a:t>Schedule – gets fired at a schedule with information of  start date, recurrence, end date</a:t>
            </a:r>
          </a:p>
          <a:p>
            <a:pPr marL="342834" indent="-342834">
              <a:buFont typeface="Wingdings" panose="05000000000000000000" pitchFamily="2" charset="2"/>
              <a:buAutoNum type="arabicPeriod"/>
            </a:pPr>
            <a:r>
              <a:rPr lang="en-US" sz="1765" dirty="0">
                <a:solidFill>
                  <a:schemeClr val="bg1"/>
                </a:solidFill>
              </a:rPr>
              <a:t>Event – gets fired on specified Storage event </a:t>
            </a:r>
          </a:p>
          <a:p>
            <a:pPr marL="342834" indent="-342834">
              <a:buFont typeface="Wingdings" panose="05000000000000000000" pitchFamily="2" charset="2"/>
              <a:buAutoNum type="arabicPeriod"/>
            </a:pPr>
            <a:r>
              <a:rPr lang="en-US" sz="1765" dirty="0">
                <a:solidFill>
                  <a:schemeClr val="bg1"/>
                </a:solidFill>
              </a:rPr>
              <a:t>Tumbling window – gets fired at a periodic time interval from a specified start date, while retaining state</a:t>
            </a:r>
          </a:p>
          <a:p>
            <a:pPr marL="342834" indent="-342834">
              <a:buFont typeface="Wingdings" panose="05000000000000000000" pitchFamily="2" charset="2"/>
              <a:buAutoNum type="arabicPeriod"/>
            </a:pPr>
            <a:r>
              <a:rPr lang="en-US" sz="1765" dirty="0">
                <a:solidFill>
                  <a:schemeClr val="bg1"/>
                </a:solidFill>
              </a:rPr>
              <a:t>Custom event – gets fired based on topics defined in Azure Event Grid</a:t>
            </a:r>
          </a:p>
          <a:p>
            <a:r>
              <a:rPr lang="en-US" sz="1765" dirty="0">
                <a:solidFill>
                  <a:schemeClr val="bg1"/>
                </a:solidFill>
              </a:rPr>
              <a:t>It also provides ability to monitor pipeline runs and control trigger execution.</a:t>
            </a:r>
          </a:p>
          <a:p>
            <a:endParaRPr lang="en-US" sz="1765" dirty="0">
              <a:solidFill>
                <a:schemeClr val="bg1"/>
              </a:solidFill>
            </a:endParaRPr>
          </a:p>
          <a:p>
            <a:r>
              <a:rPr lang="en-US" sz="1765" dirty="0">
                <a:solidFill>
                  <a:schemeClr val="bg1"/>
                </a:solidFill>
              </a:rPr>
              <a:t> </a:t>
            </a:r>
          </a:p>
        </p:txBody>
      </p:sp>
    </p:spTree>
    <p:extLst>
      <p:ext uri="{BB962C8B-B14F-4D97-AF65-F5344CB8AC3E}">
        <p14:creationId xmlns:p14="http://schemas.microsoft.com/office/powerpoint/2010/main" val="2024484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84">
            <a:extLst>
              <a:ext uri="{FF2B5EF4-FFF2-40B4-BE49-F238E27FC236}">
                <a16:creationId xmlns:a16="http://schemas.microsoft.com/office/drawing/2014/main" id="{4966EFC7-5C76-A94B-BD1E-C601A2A160A9}"/>
              </a:ext>
            </a:extLst>
          </p:cNvPr>
          <p:cNvSpPr txBox="1">
            <a:spLocks/>
          </p:cNvSpPr>
          <p:nvPr/>
        </p:nvSpPr>
        <p:spPr>
          <a:xfrm>
            <a:off x="7028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D6351C3-4E67-4B38-9881-AB54E120C916}"/>
              </a:ext>
            </a:extLst>
          </p:cNvPr>
          <p:cNvSpPr txBox="1">
            <a:spLocks/>
          </p:cNvSpPr>
          <p:nvPr/>
        </p:nvSpPr>
        <p:spPr>
          <a:xfrm>
            <a:off x="588262" y="2504412"/>
            <a:ext cx="4163125" cy="9694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lumMod val="75000"/>
                  </a:srgbClr>
                </a:solidFill>
                <a:effectLst/>
                <a:uLnTx/>
                <a:uFillTx/>
                <a:latin typeface="Segoe UI Semibold"/>
                <a:ea typeface="+mn-ea"/>
                <a:cs typeface="Segoe UI" panose="020B0502040204020203" pitchFamily="34" charset="0"/>
              </a:rPr>
              <a:t>Unified workspace</a:t>
            </a: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a:p>
            <a:pPr lvl="0" defTabSz="114300">
              <a:spcAft>
                <a:spcPts val="600"/>
              </a:spcAft>
              <a:defRPr/>
            </a:pPr>
            <a:r>
              <a:rPr lang="en-US" sz="1400" dirty="0">
                <a:solidFill>
                  <a:srgbClr val="FFFFFF"/>
                </a:solidFill>
                <a:latin typeface="Segoe UI"/>
              </a:rPr>
              <a:t>A single place for Data Engineers, Data Scientists, and IT Pros to collaborate on enterprise analytics</a:t>
            </a:r>
          </a:p>
        </p:txBody>
      </p:sp>
      <p:grpSp>
        <p:nvGrpSpPr>
          <p:cNvPr id="2" name="Group 1">
            <a:extLst>
              <a:ext uri="{FF2B5EF4-FFF2-40B4-BE49-F238E27FC236}">
                <a16:creationId xmlns:a16="http://schemas.microsoft.com/office/drawing/2014/main" id="{5BBEFE47-6D21-40AC-85FA-EF4767DECE2A}"/>
              </a:ext>
            </a:extLst>
          </p:cNvPr>
          <p:cNvGrpSpPr/>
          <p:nvPr/>
        </p:nvGrpSpPr>
        <p:grpSpPr>
          <a:xfrm>
            <a:off x="0" y="1540386"/>
            <a:ext cx="4751388" cy="729391"/>
            <a:chOff x="0" y="1540386"/>
            <a:chExt cx="4751388" cy="729391"/>
          </a:xfrm>
        </p:grpSpPr>
        <p:sp>
          <p:nvSpPr>
            <p:cNvPr id="14" name="Title 1">
              <a:extLst>
                <a:ext uri="{FF2B5EF4-FFF2-40B4-BE49-F238E27FC236}">
                  <a16:creationId xmlns:a16="http://schemas.microsoft.com/office/drawing/2014/main" id="{2452A579-A624-4557-89CA-868C7D9DB67D}"/>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Synapse Studio</a:t>
              </a:r>
            </a:p>
          </p:txBody>
        </p:sp>
        <p:cxnSp>
          <p:nvCxnSpPr>
            <p:cNvPr id="16" name="Straight Connector 15">
              <a:extLst>
                <a:ext uri="{FF2B5EF4-FFF2-40B4-BE49-F238E27FC236}">
                  <a16:creationId xmlns:a16="http://schemas.microsoft.com/office/drawing/2014/main" id="{89B69638-8C83-4605-B9DA-8814A833F51A}"/>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grpSp>
        <p:nvGrpSpPr>
          <p:cNvPr id="4" name="Group 3">
            <a:extLst>
              <a:ext uri="{FF2B5EF4-FFF2-40B4-BE49-F238E27FC236}">
                <a16:creationId xmlns:a16="http://schemas.microsoft.com/office/drawing/2014/main" id="{78FC66E1-79E6-4920-8B9B-0BCA7E8956A3}"/>
              </a:ext>
            </a:extLst>
          </p:cNvPr>
          <p:cNvGrpSpPr/>
          <p:nvPr/>
        </p:nvGrpSpPr>
        <p:grpSpPr>
          <a:xfrm>
            <a:off x="5589182" y="701749"/>
            <a:ext cx="8987430" cy="4963914"/>
            <a:chOff x="5589182" y="701749"/>
            <a:chExt cx="8987430" cy="4963914"/>
          </a:xfrm>
        </p:grpSpPr>
        <p:sp>
          <p:nvSpPr>
            <p:cNvPr id="9" name="Rectangle 8">
              <a:extLst>
                <a:ext uri="{FF2B5EF4-FFF2-40B4-BE49-F238E27FC236}">
                  <a16:creationId xmlns:a16="http://schemas.microsoft.com/office/drawing/2014/main" id="{2863AE89-71A3-433B-9763-4687D876A59C}"/>
                </a:ext>
              </a:extLst>
            </p:cNvPr>
            <p:cNvSpPr/>
            <p:nvPr/>
          </p:nvSpPr>
          <p:spPr bwMode="auto">
            <a:xfrm>
              <a:off x="9796182" y="2622176"/>
              <a:ext cx="4780430" cy="27126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330AFF0-0DF7-41A3-BBC1-624D3F6AC465}"/>
                </a:ext>
              </a:extLst>
            </p:cNvPr>
            <p:cNvPicPr>
              <a:picLocks noChangeAspect="1"/>
            </p:cNvPicPr>
            <p:nvPr/>
          </p:nvPicPr>
          <p:blipFill rotWithShape="1">
            <a:blip r:embed="rId3">
              <a:alphaModFix/>
            </a:blip>
            <a:srcRect r="53045"/>
            <a:stretch/>
          </p:blipFill>
          <p:spPr>
            <a:xfrm>
              <a:off x="7852242" y="1316103"/>
              <a:ext cx="1915488" cy="3929429"/>
            </a:xfrm>
            <a:prstGeom prst="rect">
              <a:avLst/>
            </a:prstGeom>
            <a:ln>
              <a:noFill/>
            </a:ln>
          </p:spPr>
        </p:pic>
        <p:pic>
          <p:nvPicPr>
            <p:cNvPr id="11" name="Picture 10">
              <a:extLst>
                <a:ext uri="{FF2B5EF4-FFF2-40B4-BE49-F238E27FC236}">
                  <a16:creationId xmlns:a16="http://schemas.microsoft.com/office/drawing/2014/main" id="{009596E6-C3B3-4407-86F4-679489322F46}"/>
                </a:ext>
              </a:extLst>
            </p:cNvPr>
            <p:cNvPicPr>
              <a:picLocks noChangeAspect="1"/>
            </p:cNvPicPr>
            <p:nvPr/>
          </p:nvPicPr>
          <p:blipFill rotWithShape="1">
            <a:blip r:embed="rId3">
              <a:alphaModFix/>
            </a:blip>
            <a:srcRect l="47653" t="33238"/>
            <a:stretch/>
          </p:blipFill>
          <p:spPr>
            <a:xfrm>
              <a:off x="9796182" y="2622176"/>
              <a:ext cx="2135468" cy="2623356"/>
            </a:xfrm>
            <a:prstGeom prst="rect">
              <a:avLst/>
            </a:prstGeom>
            <a:ln>
              <a:noFill/>
            </a:ln>
          </p:spPr>
        </p:pic>
        <p:pic>
          <p:nvPicPr>
            <p:cNvPr id="3" name="Picture 2" descr="Graphical user interface, text, application, email&#10;&#10;Description automatically generated">
              <a:extLst>
                <a:ext uri="{FF2B5EF4-FFF2-40B4-BE49-F238E27FC236}">
                  <a16:creationId xmlns:a16="http://schemas.microsoft.com/office/drawing/2014/main" id="{17B37C7C-237D-4975-95B4-595572E65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220" y="1068859"/>
              <a:ext cx="7482840" cy="4289526"/>
            </a:xfrm>
            <a:prstGeom prst="rect">
              <a:avLst/>
            </a:prstGeom>
          </p:spPr>
        </p:pic>
        <p:pic>
          <p:nvPicPr>
            <p:cNvPr id="12" name="Picture 11">
              <a:extLst>
                <a:ext uri="{FF2B5EF4-FFF2-40B4-BE49-F238E27FC236}">
                  <a16:creationId xmlns:a16="http://schemas.microsoft.com/office/drawing/2014/main" id="{FAE7C55D-78E9-49C5-B199-23C4EC4C20EA}"/>
                </a:ext>
              </a:extLst>
            </p:cNvPr>
            <p:cNvPicPr>
              <a:picLocks noChangeAspect="1"/>
            </p:cNvPicPr>
            <p:nvPr/>
          </p:nvPicPr>
          <p:blipFill rotWithShape="1">
            <a:blip r:embed="rId5">
              <a:extLst>
                <a:ext uri="{28A0092B-C50C-407E-A947-70E740481C1C}">
                  <a14:useLocalDpi xmlns:a14="http://schemas.microsoft.com/office/drawing/2010/main" val="0"/>
                </a:ext>
              </a:extLst>
            </a:blip>
            <a:srcRect l="27180" t="5361" r="27180" b="37190"/>
            <a:stretch/>
          </p:blipFill>
          <p:spPr>
            <a:xfrm>
              <a:off x="5589182" y="701749"/>
              <a:ext cx="7021032" cy="4963914"/>
            </a:xfrm>
            <a:prstGeom prst="rect">
              <a:avLst/>
            </a:prstGeom>
          </p:spPr>
        </p:pic>
      </p:grpSp>
    </p:spTree>
    <p:extLst>
      <p:ext uri="{BB962C8B-B14F-4D97-AF65-F5344CB8AC3E}">
        <p14:creationId xmlns:p14="http://schemas.microsoft.com/office/powerpoint/2010/main" val="1499587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2" presetClass="entr" presetSubtype="2" decel="100000" fill="hold" nodeType="withEffect">
                                  <p:stCondLst>
                                    <p:cond delay="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bg1"/>
                </a:solidFill>
                <a:latin typeface="+mj-lt"/>
              </a:rPr>
              <a:t>Overview</a:t>
            </a:r>
          </a:p>
          <a:p>
            <a:pPr>
              <a:lnSpc>
                <a:spcPct val="110000"/>
              </a:lnSpc>
              <a:spcBef>
                <a:spcPts val="600"/>
              </a:spcBef>
              <a:spcAft>
                <a:spcPts val="600"/>
              </a:spcAft>
            </a:pPr>
            <a:r>
              <a:rPr lang="en-US" sz="1600" dirty="0">
                <a:solidFill>
                  <a:schemeClr val="bg1"/>
                </a:solidFill>
              </a:rPr>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solidFill>
                <a:schemeClr val="bg1"/>
              </a:solidFill>
              <a:latin typeface="Segoe UI"/>
            </a:endParaRPr>
          </a:p>
          <a:p>
            <a:pPr>
              <a:lnSpc>
                <a:spcPct val="110000"/>
              </a:lnSpc>
              <a:spcBef>
                <a:spcPts val="600"/>
              </a:spcBef>
              <a:spcAft>
                <a:spcPts val="600"/>
              </a:spcAft>
            </a:pPr>
            <a:r>
              <a:rPr lang="en-US" sz="1800" dirty="0">
                <a:solidFill>
                  <a:schemeClr val="bg1"/>
                </a:solidFill>
                <a:latin typeface="+mj-lt"/>
              </a:rPr>
              <a:t>Benefits</a:t>
            </a:r>
          </a:p>
          <a:p>
            <a:pPr>
              <a:lnSpc>
                <a:spcPct val="110000"/>
              </a:lnSpc>
              <a:spcBef>
                <a:spcPts val="600"/>
              </a:spcBef>
              <a:spcAft>
                <a:spcPts val="600"/>
              </a:spcAft>
            </a:pPr>
            <a:r>
              <a:rPr lang="en-US" sz="1600" dirty="0">
                <a:solidFill>
                  <a:schemeClr val="bg1"/>
                </a:solidFill>
              </a:rPr>
              <a:t>Offers Azure Integration Runtime or Self-Hosted Integration Runtime</a:t>
            </a:r>
          </a:p>
          <a:p>
            <a:pPr>
              <a:lnSpc>
                <a:spcPct val="110000"/>
              </a:lnSpc>
              <a:spcBef>
                <a:spcPts val="600"/>
              </a:spcBef>
              <a:spcAft>
                <a:spcPts val="600"/>
              </a:spcAft>
            </a:pPr>
            <a:r>
              <a:rPr lang="en-US" sz="1600" dirty="0">
                <a:solidFill>
                  <a:schemeClr val="bg1"/>
                </a:solidFill>
              </a:rPr>
              <a:t>Azure Integration Runtime – provides fully managed, serverless compute in Azure</a:t>
            </a:r>
          </a:p>
          <a:p>
            <a:pPr>
              <a:lnSpc>
                <a:spcPct val="110000"/>
              </a:lnSpc>
              <a:spcBef>
                <a:spcPts val="600"/>
              </a:spcBef>
              <a:spcAft>
                <a:spcPts val="600"/>
              </a:spcAft>
            </a:pPr>
            <a:r>
              <a:rPr lang="en-US" sz="1600" dirty="0">
                <a:solidFill>
                  <a:schemeClr val="bg1"/>
                </a:solidFill>
              </a:rPr>
              <a:t>Self-Hosted Integration Runtime – use compute resources in on-premises machine or a VM inside private network</a:t>
            </a:r>
          </a:p>
          <a:p>
            <a:pPr>
              <a:lnSpc>
                <a:spcPct val="110000"/>
              </a:lnSpc>
              <a:spcBef>
                <a:spcPts val="600"/>
              </a:spcBef>
              <a:spcAft>
                <a:spcPts val="600"/>
              </a:spcAft>
            </a:pPr>
            <a:r>
              <a:rPr lang="en-US" sz="1600" dirty="0">
                <a:solidFill>
                  <a:schemeClr val="bg1"/>
                </a:solidFill>
              </a:rPr>
              <a:t>In preview: Azure SSIS – lift and shift existing SSIS packages to execute in Azure</a:t>
            </a:r>
          </a:p>
          <a:p>
            <a:pPr>
              <a:lnSpc>
                <a:spcPct val="110000"/>
              </a:lnSpc>
              <a:spcBef>
                <a:spcPts val="600"/>
              </a:spcBef>
              <a:spcAft>
                <a:spcPts val="600"/>
              </a:spcAft>
            </a:pPr>
            <a:endParaRPr lang="en-US" sz="1600" dirty="0">
              <a:solidFill>
                <a:schemeClr val="bg1"/>
              </a:solidFill>
            </a:endParaRPr>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DB84134-08DF-4BC7-AFCD-B9B6936D8937}"/>
              </a:ext>
            </a:extLst>
          </p:cNvPr>
          <p:cNvGrpSpPr/>
          <p:nvPr/>
        </p:nvGrpSpPr>
        <p:grpSpPr>
          <a:xfrm>
            <a:off x="0" y="159289"/>
            <a:ext cx="6747640" cy="729391"/>
            <a:chOff x="0" y="1540386"/>
            <a:chExt cx="5765548" cy="729391"/>
          </a:xfrm>
        </p:grpSpPr>
        <p:sp>
          <p:nvSpPr>
            <p:cNvPr id="12" name="Title 1">
              <a:extLst>
                <a:ext uri="{FF2B5EF4-FFF2-40B4-BE49-F238E27FC236}">
                  <a16:creationId xmlns:a16="http://schemas.microsoft.com/office/drawing/2014/main" id="{3FEFFB07-620A-4558-96D5-E9965804AFAA}"/>
                </a:ext>
              </a:extLst>
            </p:cNvPr>
            <p:cNvSpPr txBox="1">
              <a:spLocks/>
            </p:cNvSpPr>
            <p:nvPr/>
          </p:nvSpPr>
          <p:spPr>
            <a:xfrm>
              <a:off x="188593" y="1540386"/>
              <a:ext cx="557695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FFFFFF"/>
                      </a:gs>
                      <a:gs pos="100000">
                        <a:srgbClr val="FFFFFF"/>
                      </a:gs>
                    </a:gsLst>
                    <a:lin ang="5400000" scaled="0"/>
                  </a:gradFill>
                  <a:latin typeface="Segoe UI Semibold"/>
                </a:rPr>
                <a:t>Integration runtimes</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4" name="Straight Connector 13">
              <a:extLst>
                <a:ext uri="{FF2B5EF4-FFF2-40B4-BE49-F238E27FC236}">
                  <a16:creationId xmlns:a16="http://schemas.microsoft.com/office/drawing/2014/main" id="{28A668F1-A729-4C40-B7EC-79DF561633CE}"/>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827689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bg1"/>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bg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bg1"/>
                </a:solidFill>
              </a:rPr>
              <a:t>Up to 4 GB/s </a:t>
            </a:r>
          </a:p>
          <a:p>
            <a:pPr>
              <a:lnSpc>
                <a:spcPct val="100000"/>
              </a:lnSpc>
              <a:spcAft>
                <a:spcPts val="600"/>
              </a:spcAft>
            </a:pPr>
            <a:endParaRPr lang="en-US" sz="1765" dirty="0">
              <a:solidFill>
                <a:schemeClr val="bg1"/>
              </a:solidFill>
            </a:endParaRPr>
          </a:p>
          <a:p>
            <a:pPr>
              <a:lnSpc>
                <a:spcPct val="150000"/>
              </a:lnSpc>
              <a:spcAft>
                <a:spcPts val="600"/>
              </a:spcAft>
            </a:pPr>
            <a:r>
              <a:rPr lang="en-US" sz="1961" b="1" dirty="0">
                <a:solidFill>
                  <a:schemeClr val="bg1"/>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bg1"/>
                </a:solidFill>
              </a:rPr>
              <a:t>Visually author or via code (Python, </a:t>
            </a:r>
            <a:r>
              <a:rPr lang="en-US" sz="1765" dirty="0" err="1">
                <a:solidFill>
                  <a:schemeClr val="bg1"/>
                </a:solidFill>
              </a:rPr>
              <a:t>.Net</a:t>
            </a:r>
            <a:r>
              <a:rPr lang="en-US" sz="1765" dirty="0">
                <a:solidFill>
                  <a:schemeClr val="bg1"/>
                </a:solidFill>
              </a:rPr>
              <a:t>, etc.)  </a:t>
            </a:r>
          </a:p>
          <a:p>
            <a:pPr marL="280121" indent="-280121">
              <a:lnSpc>
                <a:spcPct val="100000"/>
              </a:lnSpc>
              <a:spcAft>
                <a:spcPts val="600"/>
              </a:spcAft>
              <a:buFont typeface="Arial" panose="020B0604020202020204" pitchFamily="34" charset="0"/>
              <a:buChar char="•"/>
            </a:pPr>
            <a:r>
              <a:rPr lang="en-US" sz="1765" dirty="0">
                <a:solidFill>
                  <a:schemeClr val="bg1"/>
                </a:solidFill>
              </a:rPr>
              <a:t>Serverless, no infrastructure to manage </a:t>
            </a:r>
          </a:p>
          <a:p>
            <a:pPr>
              <a:lnSpc>
                <a:spcPct val="100000"/>
              </a:lnSpc>
              <a:spcAft>
                <a:spcPts val="600"/>
              </a:spcAft>
            </a:pPr>
            <a:endParaRPr lang="en-US" sz="1765" dirty="0">
              <a:solidFill>
                <a:schemeClr val="bg1"/>
              </a:solidFill>
            </a:endParaRPr>
          </a:p>
          <a:p>
            <a:pPr>
              <a:lnSpc>
                <a:spcPct val="150000"/>
              </a:lnSpc>
              <a:spcAft>
                <a:spcPts val="600"/>
              </a:spcAft>
            </a:pPr>
            <a:r>
              <a:rPr lang="en-US" sz="1961" b="1" dirty="0">
                <a:solidFill>
                  <a:schemeClr val="bg1"/>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bg1"/>
                </a:solidFill>
              </a:rPr>
              <a:t>100+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bg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bg1"/>
                </a:solidFill>
              </a:rPr>
              <a:t>Self-hostable Integration Runtime for hybrid movement</a:t>
            </a:r>
          </a:p>
          <a:p>
            <a:pPr>
              <a:lnSpc>
                <a:spcPct val="150000"/>
              </a:lnSpc>
            </a:pPr>
            <a:endParaRPr lang="en-US" sz="1961" dirty="0">
              <a:solidFill>
                <a:schemeClr val="bg1"/>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grpSp>
        <p:nvGrpSpPr>
          <p:cNvPr id="19" name="Group 18">
            <a:extLst>
              <a:ext uri="{FF2B5EF4-FFF2-40B4-BE49-F238E27FC236}">
                <a16:creationId xmlns:a16="http://schemas.microsoft.com/office/drawing/2014/main" id="{FE929273-173A-4C0B-A109-2B8C0A841979}"/>
              </a:ext>
            </a:extLst>
          </p:cNvPr>
          <p:cNvGrpSpPr/>
          <p:nvPr/>
        </p:nvGrpSpPr>
        <p:grpSpPr>
          <a:xfrm>
            <a:off x="0" y="-394709"/>
            <a:ext cx="10352690" cy="1283389"/>
            <a:chOff x="0" y="986388"/>
            <a:chExt cx="5765548" cy="1283389"/>
          </a:xfrm>
        </p:grpSpPr>
        <p:sp>
          <p:nvSpPr>
            <p:cNvPr id="20" name="Title 1">
              <a:extLst>
                <a:ext uri="{FF2B5EF4-FFF2-40B4-BE49-F238E27FC236}">
                  <a16:creationId xmlns:a16="http://schemas.microsoft.com/office/drawing/2014/main" id="{C39FE909-D8E3-42FA-B450-E9D167617709}"/>
                </a:ext>
              </a:extLst>
            </p:cNvPr>
            <p:cNvSpPr txBox="1">
              <a:spLocks/>
            </p:cNvSpPr>
            <p:nvPr/>
          </p:nvSpPr>
          <p:spPr>
            <a:xfrm>
              <a:off x="188593" y="986388"/>
              <a:ext cx="5576955" cy="11079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movement with </a:t>
              </a:r>
              <a:r>
                <a:rPr lang="en-US" dirty="0" err="1">
                  <a:gradFill>
                    <a:gsLst>
                      <a:gs pos="1250">
                        <a:srgbClr val="FFFFFF"/>
                      </a:gs>
                      <a:gs pos="100000">
                        <a:srgbClr val="FFFFFF"/>
                      </a:gs>
                    </a:gsLst>
                    <a:lin ang="5400000" scaled="0"/>
                  </a:gradFill>
                  <a:latin typeface="Segoe UI Semibold"/>
                </a:rPr>
                <a:t>i</a:t>
              </a:r>
              <a:r>
                <a:rPr kumimoji="0" lang="en-US" sz="3600" b="0" i="0" u="none" strike="noStrike" kern="1200" cap="none" spc="-50" normalizeH="0" baseline="0" noProof="0" dirty="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ntegration</a:t>
              </a: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runtimes</a:t>
              </a:r>
            </a:p>
          </p:txBody>
        </p:sp>
        <p:cxnSp>
          <p:nvCxnSpPr>
            <p:cNvPr id="21" name="Straight Connector 20">
              <a:extLst>
                <a:ext uri="{FF2B5EF4-FFF2-40B4-BE49-F238E27FC236}">
                  <a16:creationId xmlns:a16="http://schemas.microsoft.com/office/drawing/2014/main" id="{64A9209A-7998-40F2-B40A-C826DEA434C9}"/>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741835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solidFill>
                  <a:schemeClr val="bg1"/>
                </a:solidFill>
              </a:rPr>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solidFill>
                  <a:schemeClr val="bg1"/>
                </a:solidFill>
              </a:rPr>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795722"/>
            <a:ext cx="6719402" cy="1793104"/>
          </a:xfrm>
          <a:prstGeom prst="rect">
            <a:avLst/>
          </a:prstGeom>
          <a:noFill/>
        </p:spPr>
        <p:txBody>
          <a:bodyPr wrap="square" anchor="b">
            <a:noAutofit/>
          </a:bodyPr>
          <a:lstStyle/>
          <a:p>
            <a:r>
              <a:rPr lang="en-US" sz="3400" dirty="0">
                <a:solidFill>
                  <a:schemeClr val="accent1"/>
                </a:solidFill>
              </a:rPr>
              <a:t>Ingest</a:t>
            </a:r>
            <a:br>
              <a:rPr lang="en-US" sz="4800" dirty="0"/>
            </a:br>
            <a:r>
              <a:rPr lang="en-US" sz="4800" dirty="0"/>
              <a:t>Files and Tables</a:t>
            </a:r>
          </a:p>
        </p:txBody>
      </p:sp>
    </p:spTree>
    <p:extLst>
      <p:ext uri="{BB962C8B-B14F-4D97-AF65-F5344CB8AC3E}">
        <p14:creationId xmlns:p14="http://schemas.microsoft.com/office/powerpoint/2010/main" val="58067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dirty="0">
                <a:solidFill>
                  <a:schemeClr val="bg1"/>
                </a:solidFill>
              </a:rPr>
              <a:t>Overview</a:t>
            </a:r>
          </a:p>
          <a:p>
            <a:r>
              <a:rPr lang="en-US" sz="1765" dirty="0">
                <a:solidFill>
                  <a:schemeClr val="bg1"/>
                </a:solidFill>
                <a:latin typeface="+mn-lt"/>
              </a:rPr>
              <a:t>Copies data from source to destination</a:t>
            </a:r>
          </a:p>
          <a:p>
            <a:endParaRPr lang="en-US" sz="1961" dirty="0">
              <a:solidFill>
                <a:schemeClr val="bg1"/>
              </a:solidFill>
            </a:endParaRPr>
          </a:p>
          <a:p>
            <a:r>
              <a:rPr lang="en-US" sz="1961" dirty="0">
                <a:solidFill>
                  <a:schemeClr val="bg1"/>
                </a:solidFill>
              </a:rPr>
              <a:t>Benefits</a:t>
            </a:r>
            <a:endParaRPr lang="en-US" sz="1765" dirty="0">
              <a:solidFill>
                <a:schemeClr val="bg1"/>
              </a:solidFill>
              <a:latin typeface="+mn-lt"/>
            </a:endParaRPr>
          </a:p>
          <a:p>
            <a:pPr marL="280121" indent="-280121">
              <a:buFont typeface="Arial" panose="020B0604020202020204" pitchFamily="34" charset="0"/>
              <a:buChar char="•"/>
            </a:pPr>
            <a:r>
              <a:rPr lang="en-US" sz="1765" dirty="0">
                <a:solidFill>
                  <a:schemeClr val="bg1"/>
                </a:solidFill>
                <a:latin typeface="+mn-lt"/>
              </a:rPr>
              <a:t>Retrieves data from all files from the folder and all its subfolders.</a:t>
            </a:r>
          </a:p>
          <a:p>
            <a:pPr marL="280121" indent="-280121">
              <a:buFont typeface="Arial" panose="020B0604020202020204" pitchFamily="34" charset="0"/>
              <a:buChar char="•"/>
            </a:pPr>
            <a:r>
              <a:rPr lang="en-US" sz="1765" dirty="0">
                <a:solidFill>
                  <a:schemeClr val="bg1"/>
                </a:solidFill>
                <a:latin typeface="+mn-lt"/>
              </a:rPr>
              <a:t>Supports multiple locations from the same storage account, separated by comma</a:t>
            </a:r>
          </a:p>
          <a:p>
            <a:pPr marL="280121" indent="-280121">
              <a:buFont typeface="Arial" panose="020B0604020202020204" pitchFamily="34" charset="0"/>
              <a:buChar char="•"/>
            </a:pPr>
            <a:r>
              <a:rPr lang="en-US" sz="1765" dirty="0">
                <a:solidFill>
                  <a:schemeClr val="bg1"/>
                </a:solidFill>
                <a:latin typeface="+mn-lt"/>
              </a:rPr>
              <a:t>Supports Azure Data Lake Storage (ADLS) Gen 2 and Azure Blob Storage.</a:t>
            </a:r>
          </a:p>
          <a:p>
            <a:pPr marL="280121" indent="-280121">
              <a:buFont typeface="Arial" panose="020B0604020202020204" pitchFamily="34" charset="0"/>
              <a:buChar char="•"/>
            </a:pPr>
            <a:r>
              <a:rPr lang="en-US" sz="1765" dirty="0">
                <a:solidFill>
                  <a:schemeClr val="bg1"/>
                </a:solidFill>
                <a:latin typeface="+mn-lt"/>
              </a:rPr>
              <a:t>Supports CSV, PARQUET, ORC file formats </a:t>
            </a:r>
          </a:p>
          <a:p>
            <a:endParaRPr lang="en-US" sz="1765" dirty="0">
              <a:solidFill>
                <a:schemeClr val="bg1"/>
              </a:solidFill>
              <a:latin typeface="+mn-lt"/>
            </a:endParaRP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solidFill>
            <a:schemeClr val="bg1"/>
          </a:solidFill>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solidFill>
            <a:schemeClr val="bg1"/>
          </a:solidFill>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grpSp>
        <p:nvGrpSpPr>
          <p:cNvPr id="8" name="Group 7">
            <a:extLst>
              <a:ext uri="{FF2B5EF4-FFF2-40B4-BE49-F238E27FC236}">
                <a16:creationId xmlns:a16="http://schemas.microsoft.com/office/drawing/2014/main" id="{79425446-4B67-4458-95ED-95A0AD156161}"/>
              </a:ext>
            </a:extLst>
          </p:cNvPr>
          <p:cNvGrpSpPr/>
          <p:nvPr/>
        </p:nvGrpSpPr>
        <p:grpSpPr>
          <a:xfrm>
            <a:off x="0" y="159289"/>
            <a:ext cx="6747640" cy="729391"/>
            <a:chOff x="0" y="1540386"/>
            <a:chExt cx="5765548" cy="729391"/>
          </a:xfrm>
        </p:grpSpPr>
        <p:sp>
          <p:nvSpPr>
            <p:cNvPr id="9" name="Title 1">
              <a:extLst>
                <a:ext uri="{FF2B5EF4-FFF2-40B4-BE49-F238E27FC236}">
                  <a16:creationId xmlns:a16="http://schemas.microsoft.com/office/drawing/2014/main" id="{12A83BBC-114E-47B4-A6DA-D8BE0F1A579F}"/>
                </a:ext>
              </a:extLst>
            </p:cNvPr>
            <p:cNvSpPr txBox="1">
              <a:spLocks/>
            </p:cNvSpPr>
            <p:nvPr/>
          </p:nvSpPr>
          <p:spPr>
            <a:xfrm>
              <a:off x="188593" y="1540386"/>
              <a:ext cx="557695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FFFFFF"/>
                      </a:gs>
                      <a:gs pos="100000">
                        <a:srgbClr val="FFFFFF"/>
                      </a:gs>
                    </a:gsLst>
                    <a:lin ang="5400000" scaled="0"/>
                  </a:gradFill>
                  <a:latin typeface="Segoe UI Semibold"/>
                </a:rPr>
                <a:t>COPY command</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 name="Straight Connector 9">
              <a:extLst>
                <a:ext uri="{FF2B5EF4-FFF2-40B4-BE49-F238E27FC236}">
                  <a16:creationId xmlns:a16="http://schemas.microsoft.com/office/drawing/2014/main" id="{7DC92B49-510A-4111-A393-9BB6F16FBB79}"/>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8645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bg1"/>
                </a:solidFill>
                <a:latin typeface="+mn-lt"/>
              </a:rPr>
              <a:t>Overview</a:t>
            </a:r>
            <a:endParaRPr lang="en-US" sz="3137" b="1" dirty="0">
              <a:solidFill>
                <a:schemeClr val="bg1"/>
              </a:solidFill>
              <a:latin typeface="+mn-lt"/>
            </a:endParaRPr>
          </a:p>
          <a:p>
            <a:pPr>
              <a:lnSpc>
                <a:spcPct val="150000"/>
              </a:lnSpc>
            </a:pPr>
            <a:r>
              <a:rPr lang="en-US" sz="1765" dirty="0">
                <a:solidFill>
                  <a:schemeClr val="bg1"/>
                </a:solidFill>
                <a:latin typeface="+mn-lt"/>
              </a:rPr>
              <a:t>Creates an external table and then exports results of the SELECT statement. These operations will import data into the database for the duration of the query</a:t>
            </a:r>
          </a:p>
          <a:p>
            <a:endParaRPr lang="en-US" sz="1765" dirty="0">
              <a:solidFill>
                <a:schemeClr val="bg1"/>
              </a:solidFill>
              <a:latin typeface="+mn-lt"/>
            </a:endParaRPr>
          </a:p>
          <a:p>
            <a:pPr marL="0" indent="0">
              <a:buNone/>
            </a:pPr>
            <a:r>
              <a:rPr lang="en-US" sz="1961" b="1" dirty="0">
                <a:solidFill>
                  <a:schemeClr val="bg1"/>
                </a:solidFill>
                <a:latin typeface="+mn-lt"/>
              </a:rPr>
              <a:t>Steps:</a:t>
            </a:r>
          </a:p>
          <a:p>
            <a:pPr marL="457112" indent="-457112">
              <a:buFont typeface="Wingdings" panose="05000000000000000000" pitchFamily="2" charset="2"/>
              <a:buAutoNum type="arabicPeriod"/>
            </a:pPr>
            <a:r>
              <a:rPr lang="en-US" sz="1765" dirty="0">
                <a:solidFill>
                  <a:schemeClr val="bg1"/>
                </a:solidFill>
                <a:latin typeface="+mn-lt"/>
              </a:rPr>
              <a:t>Create Master Key</a:t>
            </a:r>
          </a:p>
          <a:p>
            <a:pPr marL="457112" indent="-457112">
              <a:buFont typeface="Wingdings" panose="05000000000000000000" pitchFamily="2" charset="2"/>
              <a:buAutoNum type="arabicPeriod"/>
            </a:pPr>
            <a:r>
              <a:rPr lang="en-US" sz="1765" dirty="0">
                <a:solidFill>
                  <a:schemeClr val="bg1"/>
                </a:solidFill>
                <a:latin typeface="+mn-lt"/>
              </a:rPr>
              <a:t>Create Credentials</a:t>
            </a:r>
          </a:p>
          <a:p>
            <a:pPr marL="457112" indent="-457112">
              <a:buFont typeface="Wingdings" panose="05000000000000000000" pitchFamily="2" charset="2"/>
              <a:buAutoNum type="arabicPeriod"/>
            </a:pPr>
            <a:r>
              <a:rPr lang="en-US" sz="1765" dirty="0">
                <a:solidFill>
                  <a:schemeClr val="bg1"/>
                </a:solidFill>
                <a:latin typeface="+mn-lt"/>
              </a:rPr>
              <a:t>Create External Data Source</a:t>
            </a:r>
          </a:p>
          <a:p>
            <a:pPr marL="457112" indent="-457112">
              <a:buFont typeface="Wingdings" panose="05000000000000000000" pitchFamily="2" charset="2"/>
              <a:buAutoNum type="arabicPeriod"/>
            </a:pPr>
            <a:r>
              <a:rPr lang="en-US" sz="1765" dirty="0">
                <a:solidFill>
                  <a:schemeClr val="bg1"/>
                </a:solidFill>
                <a:latin typeface="+mn-lt"/>
              </a:rPr>
              <a:t>Create External Data Format</a:t>
            </a:r>
          </a:p>
          <a:p>
            <a:pPr marL="457112" indent="-457112">
              <a:buFont typeface="Wingdings" panose="05000000000000000000" pitchFamily="2" charset="2"/>
              <a:buAutoNum type="arabicPeriod"/>
            </a:pPr>
            <a:r>
              <a:rPr lang="en-US" sz="1765" dirty="0">
                <a:solidFill>
                  <a:schemeClr val="bg1"/>
                </a:solidFill>
                <a:latin typeface="+mn-lt"/>
              </a:rPr>
              <a:t>Create External Table</a:t>
            </a:r>
          </a:p>
          <a:p>
            <a:endParaRPr lang="en-US" sz="2745" dirty="0">
              <a:solidFill>
                <a:schemeClr val="bg1"/>
              </a:solidFill>
            </a:endParaRPr>
          </a:p>
          <a:p>
            <a:endParaRPr lang="en-US" sz="2745" dirty="0">
              <a:solidFill>
                <a:schemeClr val="bg1"/>
              </a:solidFill>
            </a:endParaRPr>
          </a:p>
        </p:txBody>
      </p:sp>
      <p:sp>
        <p:nvSpPr>
          <p:cNvPr id="12" name="Rectangle 11">
            <a:extLst>
              <a:ext uri="{FF2B5EF4-FFF2-40B4-BE49-F238E27FC236}">
                <a16:creationId xmlns:a16="http://schemas.microsoft.com/office/drawing/2014/main" id="{682BBBDB-C511-46D3-8AC1-90C52CCAD1C0}"/>
              </a:ext>
            </a:extLst>
          </p:cNvPr>
          <p:cNvSpPr/>
          <p:nvPr/>
        </p:nvSpPr>
        <p:spPr>
          <a:xfrm>
            <a:off x="5928274" y="757425"/>
            <a:ext cx="6095136" cy="6001643"/>
          </a:xfrm>
          <a:prstGeom prst="rect">
            <a:avLst/>
          </a:prstGeom>
          <a:solidFill>
            <a:schemeClr val="bg1"/>
          </a:solidFill>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EA65CA3F-38FE-42D8-B00B-5B8D32672113}"/>
              </a:ext>
            </a:extLst>
          </p:cNvPr>
          <p:cNvGrpSpPr/>
          <p:nvPr/>
        </p:nvGrpSpPr>
        <p:grpSpPr>
          <a:xfrm>
            <a:off x="0" y="159289"/>
            <a:ext cx="8965324" cy="729391"/>
            <a:chOff x="0" y="1540386"/>
            <a:chExt cx="7660457" cy="729391"/>
          </a:xfrm>
        </p:grpSpPr>
        <p:sp>
          <p:nvSpPr>
            <p:cNvPr id="6" name="Title 1">
              <a:extLst>
                <a:ext uri="{FF2B5EF4-FFF2-40B4-BE49-F238E27FC236}">
                  <a16:creationId xmlns:a16="http://schemas.microsoft.com/office/drawing/2014/main" id="{FD5C9E77-E02C-4AD9-BF0A-3565629B2F0A}"/>
                </a:ext>
              </a:extLst>
            </p:cNvPr>
            <p:cNvSpPr txBox="1">
              <a:spLocks/>
            </p:cNvSpPr>
            <p:nvPr/>
          </p:nvSpPr>
          <p:spPr>
            <a:xfrm>
              <a:off x="188593" y="1540386"/>
              <a:ext cx="7471864"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FFFFFF"/>
                      </a:gs>
                      <a:gs pos="100000">
                        <a:srgbClr val="FFFFFF"/>
                      </a:gs>
                    </a:gsLst>
                    <a:lin ang="5400000" scaled="0"/>
                  </a:gradFill>
                  <a:latin typeface="Segoe UI Semibold"/>
                </a:rPr>
                <a:t>Create External Table As Select (</a:t>
              </a:r>
              <a:r>
                <a:rPr lang="en-US" dirty="0" err="1">
                  <a:gradFill>
                    <a:gsLst>
                      <a:gs pos="1250">
                        <a:srgbClr val="FFFFFF"/>
                      </a:gs>
                      <a:gs pos="100000">
                        <a:srgbClr val="FFFFFF"/>
                      </a:gs>
                    </a:gsLst>
                    <a:lin ang="5400000" scaled="0"/>
                  </a:gradFill>
                  <a:latin typeface="Segoe UI Semibold"/>
                </a:rPr>
                <a:t>Polybase</a:t>
              </a:r>
              <a:r>
                <a:rPr lang="en-US" dirty="0">
                  <a:gradFill>
                    <a:gsLst>
                      <a:gs pos="1250">
                        <a:srgbClr val="FFFFFF"/>
                      </a:gs>
                      <a:gs pos="100000">
                        <a:srgbClr val="FFFFFF"/>
                      </a:gs>
                    </a:gsLst>
                    <a:lin ang="5400000" scaled="0"/>
                  </a:gradFill>
                  <a:latin typeface="Segoe UI Semibold"/>
                </a:rPr>
                <a:t>)</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E3F5EE54-FD2D-463D-B594-36D2CB37E06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462991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grpSp>
        <p:nvGrpSpPr>
          <p:cNvPr id="10" name="Group 9">
            <a:extLst>
              <a:ext uri="{FF2B5EF4-FFF2-40B4-BE49-F238E27FC236}">
                <a16:creationId xmlns:a16="http://schemas.microsoft.com/office/drawing/2014/main" id="{4CC79A11-DD4C-41C1-A42E-0E6D1819F6B4}"/>
              </a:ext>
            </a:extLst>
          </p:cNvPr>
          <p:cNvGrpSpPr/>
          <p:nvPr/>
        </p:nvGrpSpPr>
        <p:grpSpPr>
          <a:xfrm>
            <a:off x="0" y="159289"/>
            <a:ext cx="6747640" cy="729391"/>
            <a:chOff x="0" y="1540386"/>
            <a:chExt cx="5765548" cy="729391"/>
          </a:xfrm>
        </p:grpSpPr>
        <p:sp>
          <p:nvSpPr>
            <p:cNvPr id="11" name="Title 1">
              <a:extLst>
                <a:ext uri="{FF2B5EF4-FFF2-40B4-BE49-F238E27FC236}">
                  <a16:creationId xmlns:a16="http://schemas.microsoft.com/office/drawing/2014/main" id="{8B4E9952-F316-4901-954F-E2C83F1C46EE}"/>
                </a:ext>
              </a:extLst>
            </p:cNvPr>
            <p:cNvSpPr txBox="1">
              <a:spLocks/>
            </p:cNvSpPr>
            <p:nvPr/>
          </p:nvSpPr>
          <p:spPr>
            <a:xfrm>
              <a:off x="188593" y="1540386"/>
              <a:ext cx="557695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err="1">
                  <a:gradFill>
                    <a:gsLst>
                      <a:gs pos="1250">
                        <a:srgbClr val="FFFFFF"/>
                      </a:gs>
                      <a:gs pos="100000">
                        <a:srgbClr val="FFFFFF"/>
                      </a:gs>
                    </a:gsLst>
                    <a:lin ang="5400000" scaled="0"/>
                  </a:gradFill>
                  <a:latin typeface="Segoe UI Semibold"/>
                </a:rPr>
                <a:t>Polybase</a:t>
              </a:r>
              <a:r>
                <a:rPr lang="en-US" dirty="0">
                  <a:gradFill>
                    <a:gsLst>
                      <a:gs pos="1250">
                        <a:srgbClr val="FFFFFF"/>
                      </a:gs>
                      <a:gs pos="100000">
                        <a:srgbClr val="FFFFFF"/>
                      </a:gs>
                    </a:gsLst>
                    <a:lin ang="5400000" scaled="0"/>
                  </a:gradFill>
                  <a:latin typeface="Segoe UI Semibold"/>
                </a:rPr>
                <a:t> vs COPY </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2" name="Straight Connector 11">
              <a:extLst>
                <a:ext uri="{FF2B5EF4-FFF2-40B4-BE49-F238E27FC236}">
                  <a16:creationId xmlns:a16="http://schemas.microsoft.com/office/drawing/2014/main" id="{521D5FF7-FFA9-4BAC-8550-BCAA40C7DB90}"/>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solidFill>
                  <a:schemeClr val="bg1"/>
                </a:solidFill>
              </a:rPr>
              <a:t>Synapse Studio divided into </a:t>
            </a:r>
            <a:r>
              <a:rPr lang="en-US" sz="1800" b="1" dirty="0">
                <a:solidFill>
                  <a:schemeClr val="bg1"/>
                </a:solidFill>
              </a:rPr>
              <a:t>Activity hubs</a:t>
            </a:r>
            <a:r>
              <a:rPr lang="en-US" sz="1800" dirty="0">
                <a:solidFill>
                  <a:schemeClr val="bg1"/>
                </a:solidFill>
              </a:rPr>
              <a:t>.</a:t>
            </a:r>
          </a:p>
          <a:p>
            <a:pPr>
              <a:lnSpc>
                <a:spcPct val="100000"/>
              </a:lnSpc>
              <a:spcAft>
                <a:spcPts val="1000"/>
              </a:spcAft>
            </a:pPr>
            <a:r>
              <a:rPr lang="en-US" sz="1800" dirty="0">
                <a:solidFill>
                  <a:schemeClr val="bg1"/>
                </a:solidFill>
              </a:rPr>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grpSp>
        <p:nvGrpSpPr>
          <p:cNvPr id="29" name="Group 28">
            <a:extLst>
              <a:ext uri="{FF2B5EF4-FFF2-40B4-BE49-F238E27FC236}">
                <a16:creationId xmlns:a16="http://schemas.microsoft.com/office/drawing/2014/main" id="{EE727F53-CC39-43BB-953F-1B699E91EBB0}"/>
              </a:ext>
            </a:extLst>
          </p:cNvPr>
          <p:cNvGrpSpPr/>
          <p:nvPr/>
        </p:nvGrpSpPr>
        <p:grpSpPr>
          <a:xfrm>
            <a:off x="0" y="277666"/>
            <a:ext cx="4751388" cy="729391"/>
            <a:chOff x="0" y="1540386"/>
            <a:chExt cx="4751388" cy="729391"/>
          </a:xfrm>
        </p:grpSpPr>
        <p:sp>
          <p:nvSpPr>
            <p:cNvPr id="31" name="Title 1">
              <a:extLst>
                <a:ext uri="{FF2B5EF4-FFF2-40B4-BE49-F238E27FC236}">
                  <a16:creationId xmlns:a16="http://schemas.microsoft.com/office/drawing/2014/main" id="{C595682B-0AC1-4F5C-9E72-31BFF49D9C9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Synapse Studio</a:t>
              </a:r>
            </a:p>
          </p:txBody>
        </p:sp>
        <p:cxnSp>
          <p:nvCxnSpPr>
            <p:cNvPr id="32" name="Straight Connector 31">
              <a:extLst>
                <a:ext uri="{FF2B5EF4-FFF2-40B4-BE49-F238E27FC236}">
                  <a16:creationId xmlns:a16="http://schemas.microsoft.com/office/drawing/2014/main" id="{3702FAA9-6978-41F3-9D0B-6714603DDBD5}"/>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671605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730117"/>
          </a:xfrm>
        </p:spPr>
        <p:txBody>
          <a:bodyPr/>
          <a:lstStyle/>
          <a:p>
            <a:pPr>
              <a:lnSpc>
                <a:spcPct val="100000"/>
              </a:lnSpc>
              <a:spcAft>
                <a:spcPts val="1000"/>
              </a:spcAft>
            </a:pPr>
            <a:r>
              <a:rPr lang="en-US" sz="1800" dirty="0">
                <a:solidFill>
                  <a:schemeClr val="bg1"/>
                </a:solidFill>
              </a:rPr>
              <a:t>Ease of access to get updates, to switch workspace, to get notifications and to provide feedback</a:t>
            </a:r>
          </a:p>
          <a:p>
            <a:endParaRPr lang="en-US" sz="1800" b="1" dirty="0"/>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EE727F53-CC39-43BB-953F-1B699E91EBB0}"/>
              </a:ext>
            </a:extLst>
          </p:cNvPr>
          <p:cNvGrpSpPr/>
          <p:nvPr/>
        </p:nvGrpSpPr>
        <p:grpSpPr>
          <a:xfrm>
            <a:off x="0" y="277666"/>
            <a:ext cx="4751388" cy="729391"/>
            <a:chOff x="0" y="1540386"/>
            <a:chExt cx="4751388" cy="729391"/>
          </a:xfrm>
        </p:grpSpPr>
        <p:sp>
          <p:nvSpPr>
            <p:cNvPr id="31" name="Title 1">
              <a:extLst>
                <a:ext uri="{FF2B5EF4-FFF2-40B4-BE49-F238E27FC236}">
                  <a16:creationId xmlns:a16="http://schemas.microsoft.com/office/drawing/2014/main" id="{C595682B-0AC1-4F5C-9E72-31BFF49D9C9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Home hub</a:t>
              </a:r>
            </a:p>
          </p:txBody>
        </p:sp>
        <p:cxnSp>
          <p:nvCxnSpPr>
            <p:cNvPr id="32" name="Straight Connector 31">
              <a:extLst>
                <a:ext uri="{FF2B5EF4-FFF2-40B4-BE49-F238E27FC236}">
                  <a16:creationId xmlns:a16="http://schemas.microsoft.com/office/drawing/2014/main" id="{3702FAA9-6978-41F3-9D0B-6714603DDBD5}"/>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3" name="Picture 2">
            <a:extLst>
              <a:ext uri="{FF2B5EF4-FFF2-40B4-BE49-F238E27FC236}">
                <a16:creationId xmlns:a16="http://schemas.microsoft.com/office/drawing/2014/main" id="{5859BCBE-20D5-4783-B183-C04AEBA4D76F}"/>
              </a:ext>
            </a:extLst>
          </p:cNvPr>
          <p:cNvPicPr>
            <a:picLocks noChangeAspect="1"/>
          </p:cNvPicPr>
          <p:nvPr/>
        </p:nvPicPr>
        <p:blipFill>
          <a:blip r:embed="rId3"/>
          <a:stretch>
            <a:fillRect/>
          </a:stretch>
        </p:blipFill>
        <p:spPr>
          <a:xfrm>
            <a:off x="896156" y="1860031"/>
            <a:ext cx="10655240" cy="4865801"/>
          </a:xfrm>
          <a:prstGeom prst="rect">
            <a:avLst/>
          </a:prstGeom>
        </p:spPr>
      </p:pic>
      <p:sp>
        <p:nvSpPr>
          <p:cNvPr id="34" name="Rectangle 33">
            <a:extLst>
              <a:ext uri="{FF2B5EF4-FFF2-40B4-BE49-F238E27FC236}">
                <a16:creationId xmlns:a16="http://schemas.microsoft.com/office/drawing/2014/main" id="{80B6E07C-FFBC-4CF8-A463-BFB011471F46}"/>
              </a:ext>
            </a:extLst>
          </p:cNvPr>
          <p:cNvSpPr/>
          <p:nvPr/>
        </p:nvSpPr>
        <p:spPr bwMode="auto">
          <a:xfrm>
            <a:off x="5747199" y="2907541"/>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cxnSp>
        <p:nvCxnSpPr>
          <p:cNvPr id="35" name="Straight Arrow Connector 34">
            <a:extLst>
              <a:ext uri="{FF2B5EF4-FFF2-40B4-BE49-F238E27FC236}">
                <a16:creationId xmlns:a16="http://schemas.microsoft.com/office/drawing/2014/main" id="{649931C7-518B-41C8-8960-138102845E78}"/>
              </a:ext>
            </a:extLst>
          </p:cNvPr>
          <p:cNvCxnSpPr>
            <a:cxnSpLocks/>
            <a:stCxn id="41" idx="0"/>
            <a:endCxn id="40" idx="1"/>
          </p:cNvCxnSpPr>
          <p:nvPr/>
        </p:nvCxnSpPr>
        <p:spPr>
          <a:xfrm flipV="1">
            <a:off x="4950217" y="1994256"/>
            <a:ext cx="3839925" cy="92006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5768ABF-2C96-4FB1-8B49-7DF84BA8DEA0}"/>
              </a:ext>
            </a:extLst>
          </p:cNvPr>
          <p:cNvSpPr/>
          <p:nvPr/>
        </p:nvSpPr>
        <p:spPr bwMode="auto">
          <a:xfrm>
            <a:off x="8869433" y="2907541"/>
            <a:ext cx="1313150" cy="7008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Help</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 Center</a:t>
            </a:r>
          </a:p>
        </p:txBody>
      </p:sp>
      <p:sp>
        <p:nvSpPr>
          <p:cNvPr id="37" name="Rectangle 36">
            <a:extLst>
              <a:ext uri="{FF2B5EF4-FFF2-40B4-BE49-F238E27FC236}">
                <a16:creationId xmlns:a16="http://schemas.microsoft.com/office/drawing/2014/main" id="{88B15E61-236A-430C-8764-330437DA2B46}"/>
              </a:ext>
            </a:extLst>
          </p:cNvPr>
          <p:cNvSpPr/>
          <p:nvPr/>
        </p:nvSpPr>
        <p:spPr bwMode="auto">
          <a:xfrm>
            <a:off x="7305107" y="2914317"/>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Language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Settings</a:t>
            </a:r>
          </a:p>
        </p:txBody>
      </p:sp>
      <p:sp>
        <p:nvSpPr>
          <p:cNvPr id="38" name="Rectangle 37">
            <a:extLst>
              <a:ext uri="{FF2B5EF4-FFF2-40B4-BE49-F238E27FC236}">
                <a16:creationId xmlns:a16="http://schemas.microsoft.com/office/drawing/2014/main" id="{AF638DF8-12B9-4FAE-997E-E3B3437148A6}"/>
              </a:ext>
            </a:extLst>
          </p:cNvPr>
          <p:cNvSpPr/>
          <p:nvPr/>
        </p:nvSpPr>
        <p:spPr bwMode="auto">
          <a:xfrm>
            <a:off x="9293531" y="1828686"/>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1D447E-261E-43B5-8E91-0C682C04158E}"/>
              </a:ext>
            </a:extLst>
          </p:cNvPr>
          <p:cNvSpPr/>
          <p:nvPr/>
        </p:nvSpPr>
        <p:spPr bwMode="auto">
          <a:xfrm>
            <a:off x="9546232" y="1850992"/>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CE3C0EA7-E289-4686-8E43-2A0BBD0411A7}"/>
              </a:ext>
            </a:extLst>
          </p:cNvPr>
          <p:cNvSpPr/>
          <p:nvPr/>
        </p:nvSpPr>
        <p:spPr bwMode="auto">
          <a:xfrm>
            <a:off x="8790142" y="1850992"/>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1D73750C-43A2-4913-AC14-1EB44D188947}"/>
              </a:ext>
            </a:extLst>
          </p:cNvPr>
          <p:cNvSpPr/>
          <p:nvPr/>
        </p:nvSpPr>
        <p:spPr bwMode="auto">
          <a:xfrm>
            <a:off x="4484012" y="2914317"/>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42" name="Straight Arrow Connector 41">
            <a:extLst>
              <a:ext uri="{FF2B5EF4-FFF2-40B4-BE49-F238E27FC236}">
                <a16:creationId xmlns:a16="http://schemas.microsoft.com/office/drawing/2014/main" id="{14BE11A2-8E10-4B91-8FF8-701F1CF00FAB}"/>
              </a:ext>
            </a:extLst>
          </p:cNvPr>
          <p:cNvCxnSpPr>
            <a:cxnSpLocks/>
            <a:stCxn id="34" idx="0"/>
          </p:cNvCxnSpPr>
          <p:nvPr/>
        </p:nvCxnSpPr>
        <p:spPr>
          <a:xfrm flipV="1">
            <a:off x="6422884" y="2168864"/>
            <a:ext cx="2726030" cy="73867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E20988-3740-4ED3-914C-A8F93015C560}"/>
              </a:ext>
            </a:extLst>
          </p:cNvPr>
          <p:cNvCxnSpPr>
            <a:cxnSpLocks/>
            <a:stCxn id="37" idx="0"/>
            <a:endCxn id="39" idx="2"/>
          </p:cNvCxnSpPr>
          <p:nvPr/>
        </p:nvCxnSpPr>
        <p:spPr>
          <a:xfrm flipV="1">
            <a:off x="7980792" y="2127893"/>
            <a:ext cx="1677423" cy="786424"/>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2E013D6-2F78-458D-B069-27593BEB200E}"/>
              </a:ext>
            </a:extLst>
          </p:cNvPr>
          <p:cNvSpPr/>
          <p:nvPr/>
        </p:nvSpPr>
        <p:spPr bwMode="auto">
          <a:xfrm>
            <a:off x="9809808" y="1860031"/>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E115049F-90BC-4452-AC60-6B9441E58F9E}"/>
              </a:ext>
            </a:extLst>
          </p:cNvPr>
          <p:cNvCxnSpPr>
            <a:cxnSpLocks/>
            <a:stCxn id="36" idx="0"/>
            <a:endCxn id="44" idx="2"/>
          </p:cNvCxnSpPr>
          <p:nvPr/>
        </p:nvCxnSpPr>
        <p:spPr>
          <a:xfrm flipV="1">
            <a:off x="9526008" y="2138378"/>
            <a:ext cx="390346" cy="76916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60A910C-9BCF-49E9-ADCB-CB4BD0458E87}"/>
              </a:ext>
            </a:extLst>
          </p:cNvPr>
          <p:cNvSpPr/>
          <p:nvPr/>
        </p:nvSpPr>
        <p:spPr bwMode="auto">
          <a:xfrm>
            <a:off x="10267873" y="2914318"/>
            <a:ext cx="1016736"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cxnSp>
        <p:nvCxnSpPr>
          <p:cNvPr id="47" name="Straight Arrow Connector 46">
            <a:extLst>
              <a:ext uri="{FF2B5EF4-FFF2-40B4-BE49-F238E27FC236}">
                <a16:creationId xmlns:a16="http://schemas.microsoft.com/office/drawing/2014/main" id="{C0E18E8B-23BF-497D-81EF-DCF04E9F3123}"/>
              </a:ext>
            </a:extLst>
          </p:cNvPr>
          <p:cNvCxnSpPr>
            <a:cxnSpLocks/>
            <a:stCxn id="46" idx="0"/>
          </p:cNvCxnSpPr>
          <p:nvPr/>
        </p:nvCxnSpPr>
        <p:spPr>
          <a:xfrm flipH="1" flipV="1">
            <a:off x="10140207" y="2181412"/>
            <a:ext cx="636034" cy="73290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82A9CB7-8F19-4581-AEDF-C1BD6258087D}"/>
              </a:ext>
            </a:extLst>
          </p:cNvPr>
          <p:cNvSpPr/>
          <p:nvPr/>
        </p:nvSpPr>
        <p:spPr bwMode="auto">
          <a:xfrm>
            <a:off x="10054433" y="1867716"/>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D32F5381-0499-41C0-B725-1E855BCD586F}"/>
              </a:ext>
            </a:extLst>
          </p:cNvPr>
          <p:cNvSpPr/>
          <p:nvPr/>
        </p:nvSpPr>
        <p:spPr bwMode="auto">
          <a:xfrm>
            <a:off x="9035392" y="1856465"/>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3279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4" name="Picture 3">
            <a:extLst>
              <a:ext uri="{FF2B5EF4-FFF2-40B4-BE49-F238E27FC236}">
                <a16:creationId xmlns:a16="http://schemas.microsoft.com/office/drawing/2014/main" id="{5CDBC86A-D357-4927-995B-E642FDF3CA12}"/>
              </a:ext>
            </a:extLst>
          </p:cNvPr>
          <p:cNvPicPr>
            <a:picLocks noChangeAspect="1"/>
          </p:cNvPicPr>
          <p:nvPr/>
        </p:nvPicPr>
        <p:blipFill>
          <a:blip r:embed="rId4"/>
          <a:stretch>
            <a:fillRect/>
          </a:stretch>
        </p:blipFill>
        <p:spPr>
          <a:xfrm>
            <a:off x="5850881" y="5207763"/>
            <a:ext cx="5881218" cy="1387858"/>
          </a:xfrm>
          <a:prstGeom prst="rect">
            <a:avLst/>
          </a:prstGeom>
        </p:spPr>
      </p:pic>
    </p:spTree>
    <p:extLst>
      <p:ext uri="{BB962C8B-B14F-4D97-AF65-F5344CB8AC3E}">
        <p14:creationId xmlns:p14="http://schemas.microsoft.com/office/powerpoint/2010/main" val="18650442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DCC648-C9E5-4B06-9600-37963D5B592C}"/>
              </a:ext>
            </a:extLst>
          </p:cNvPr>
          <p:cNvPicPr>
            <a:picLocks noChangeAspect="1"/>
          </p:cNvPicPr>
          <p:nvPr/>
        </p:nvPicPr>
        <p:blipFill>
          <a:blip r:embed="rId2"/>
          <a:stretch>
            <a:fillRect/>
          </a:stretch>
        </p:blipFill>
        <p:spPr>
          <a:xfrm>
            <a:off x="6031343" y="1342234"/>
            <a:ext cx="2682650" cy="1168789"/>
          </a:xfrm>
          <a:prstGeom prst="rect">
            <a:avLst/>
          </a:prstGeom>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bg1"/>
                </a:solidFill>
                <a:latin typeface="+mj-lt"/>
              </a:rPr>
              <a:t>Overview</a:t>
            </a:r>
          </a:p>
          <a:p>
            <a:r>
              <a:rPr lang="en-US" sz="1600" b="1" dirty="0">
                <a:solidFill>
                  <a:schemeClr val="bg1"/>
                </a:solidFill>
              </a:rPr>
              <a:t>New</a:t>
            </a:r>
            <a:r>
              <a:rPr lang="en-US" sz="1600" dirty="0">
                <a:solidFill>
                  <a:schemeClr val="bg1"/>
                </a:solidFill>
              </a:rPr>
              <a:t> dropdown – offers quickly start work item </a:t>
            </a:r>
          </a:p>
          <a:p>
            <a:r>
              <a:rPr lang="en-US" sz="1600" b="1" dirty="0">
                <a:solidFill>
                  <a:schemeClr val="bg1"/>
                </a:solidFill>
              </a:rPr>
              <a:t>Recent resources  </a:t>
            </a:r>
            <a:r>
              <a:rPr lang="en-US" sz="1600" dirty="0">
                <a:solidFill>
                  <a:schemeClr val="bg1"/>
                </a:solidFill>
              </a:rPr>
              <a:t>– Lists recently opened workspace artifacts for quick access</a:t>
            </a:r>
          </a:p>
        </p:txBody>
      </p:sp>
      <p:sp>
        <p:nvSpPr>
          <p:cNvPr id="10" name="Rectangle 9">
            <a:extLst>
              <a:ext uri="{FF2B5EF4-FFF2-40B4-BE49-F238E27FC236}">
                <a16:creationId xmlns:a16="http://schemas.microsoft.com/office/drawing/2014/main" id="{15B10F89-E15A-4C52-984A-2F98F89A6A3C}"/>
              </a:ext>
            </a:extLst>
          </p:cNvPr>
          <p:cNvSpPr/>
          <p:nvPr/>
        </p:nvSpPr>
        <p:spPr bwMode="auto">
          <a:xfrm>
            <a:off x="6058097" y="2100477"/>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75939381-ECE2-47BE-84AE-8303CB664BB2}"/>
              </a:ext>
            </a:extLst>
          </p:cNvPr>
          <p:cNvPicPr>
            <a:picLocks noChangeAspect="1"/>
          </p:cNvPicPr>
          <p:nvPr/>
        </p:nvPicPr>
        <p:blipFill>
          <a:blip r:embed="rId3"/>
          <a:stretch>
            <a:fillRect/>
          </a:stretch>
        </p:blipFill>
        <p:spPr>
          <a:xfrm>
            <a:off x="8857981" y="1314092"/>
            <a:ext cx="2817184" cy="3271208"/>
          </a:xfrm>
          <a:prstGeom prst="rect">
            <a:avLst/>
          </a:prstGeom>
        </p:spPr>
      </p:pic>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990507" y="2293460"/>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A7FEADC-4D08-41DA-9ACD-DDD6EE888842}"/>
              </a:ext>
            </a:extLst>
          </p:cNvPr>
          <p:cNvGrpSpPr/>
          <p:nvPr/>
        </p:nvGrpSpPr>
        <p:grpSpPr>
          <a:xfrm>
            <a:off x="0" y="277666"/>
            <a:ext cx="4751388" cy="729391"/>
            <a:chOff x="0" y="1540386"/>
            <a:chExt cx="4751388" cy="729391"/>
          </a:xfrm>
        </p:grpSpPr>
        <p:sp>
          <p:nvSpPr>
            <p:cNvPr id="17" name="Title 1">
              <a:extLst>
                <a:ext uri="{FF2B5EF4-FFF2-40B4-BE49-F238E27FC236}">
                  <a16:creationId xmlns:a16="http://schemas.microsoft.com/office/drawing/2014/main" id="{1015C673-C200-4A6A-AC0E-256F4C9F71E1}"/>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Home hub</a:t>
              </a:r>
            </a:p>
          </p:txBody>
        </p:sp>
        <p:cxnSp>
          <p:nvCxnSpPr>
            <p:cNvPr id="18" name="Straight Connector 17">
              <a:extLst>
                <a:ext uri="{FF2B5EF4-FFF2-40B4-BE49-F238E27FC236}">
                  <a16:creationId xmlns:a16="http://schemas.microsoft.com/office/drawing/2014/main" id="{DB4B3FC3-765B-4195-B0D0-C1DE63DFA93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20" name="Picture 19">
            <a:extLst>
              <a:ext uri="{FF2B5EF4-FFF2-40B4-BE49-F238E27FC236}">
                <a16:creationId xmlns:a16="http://schemas.microsoft.com/office/drawing/2014/main" id="{D75F370D-7A69-4B29-8D6C-209C7A127E6A}"/>
              </a:ext>
            </a:extLst>
          </p:cNvPr>
          <p:cNvPicPr>
            <a:picLocks noChangeAspect="1"/>
          </p:cNvPicPr>
          <p:nvPr/>
        </p:nvPicPr>
        <p:blipFill>
          <a:blip r:embed="rId4"/>
          <a:stretch>
            <a:fillRect/>
          </a:stretch>
        </p:blipFill>
        <p:spPr>
          <a:xfrm>
            <a:off x="380963" y="3367900"/>
            <a:ext cx="8251115" cy="3212434"/>
          </a:xfrm>
          <a:prstGeom prst="rect">
            <a:avLst/>
          </a:prstGeom>
        </p:spPr>
      </p:pic>
    </p:spTree>
    <p:extLst>
      <p:ext uri="{BB962C8B-B14F-4D97-AF65-F5344CB8AC3E}">
        <p14:creationId xmlns:p14="http://schemas.microsoft.com/office/powerpoint/2010/main" val="237511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solidFill>
                  <a:schemeClr val="bg1"/>
                </a:solidFill>
              </a:rPr>
              <a:t>Knowledge center offers industry-specific database templates, open datasets, sample notebooks, SQL scripts and pipeline templates for easy start and learning</a:t>
            </a:r>
          </a:p>
        </p:txBody>
      </p:sp>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pic>
        <p:nvPicPr>
          <p:cNvPr id="6" name="Picture 5">
            <a:extLst>
              <a:ext uri="{FF2B5EF4-FFF2-40B4-BE49-F238E27FC236}">
                <a16:creationId xmlns:a16="http://schemas.microsoft.com/office/drawing/2014/main" id="{5E7B59ED-A4FA-4FC3-A7F6-D68D50D8B381}"/>
              </a:ext>
            </a:extLst>
          </p:cNvPr>
          <p:cNvPicPr>
            <a:picLocks noChangeAspect="1"/>
          </p:cNvPicPr>
          <p:nvPr/>
        </p:nvPicPr>
        <p:blipFill>
          <a:blip r:embed="rId4"/>
          <a:stretch>
            <a:fillRect/>
          </a:stretch>
        </p:blipFill>
        <p:spPr>
          <a:xfrm>
            <a:off x="4470656" y="1832511"/>
            <a:ext cx="7505179" cy="3538276"/>
          </a:xfrm>
          <a:prstGeom prst="rect">
            <a:avLst/>
          </a:prstGeom>
          <a:ln>
            <a:solidFill>
              <a:schemeClr val="tx1"/>
            </a:solidFill>
          </a:ln>
        </p:spPr>
      </p:pic>
      <p:grpSp>
        <p:nvGrpSpPr>
          <p:cNvPr id="13" name="Group 12">
            <a:extLst>
              <a:ext uri="{FF2B5EF4-FFF2-40B4-BE49-F238E27FC236}">
                <a16:creationId xmlns:a16="http://schemas.microsoft.com/office/drawing/2014/main" id="{C1F072F5-8B1D-46AB-9128-6016EE352660}"/>
              </a:ext>
            </a:extLst>
          </p:cNvPr>
          <p:cNvGrpSpPr/>
          <p:nvPr/>
        </p:nvGrpSpPr>
        <p:grpSpPr>
          <a:xfrm>
            <a:off x="0" y="277666"/>
            <a:ext cx="4751388" cy="729391"/>
            <a:chOff x="0" y="1540386"/>
            <a:chExt cx="4751388" cy="729391"/>
          </a:xfrm>
        </p:grpSpPr>
        <p:sp>
          <p:nvSpPr>
            <p:cNvPr id="14" name="Title 1">
              <a:extLst>
                <a:ext uri="{FF2B5EF4-FFF2-40B4-BE49-F238E27FC236}">
                  <a16:creationId xmlns:a16="http://schemas.microsoft.com/office/drawing/2014/main" id="{C2056FA4-FA42-4A3F-BF6C-FAE2F2C13F92}"/>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Knowledge center</a:t>
              </a:r>
            </a:p>
          </p:txBody>
        </p:sp>
        <p:cxnSp>
          <p:nvCxnSpPr>
            <p:cNvPr id="15" name="Straight Connector 14">
              <a:extLst>
                <a:ext uri="{FF2B5EF4-FFF2-40B4-BE49-F238E27FC236}">
                  <a16:creationId xmlns:a16="http://schemas.microsoft.com/office/drawing/2014/main" id="{79762826-3E21-4641-A9E6-AC4F8B384FDE}"/>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4209252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7.xml><?xml version="1.0" encoding="utf-8"?>
<a:theme xmlns:a="http://schemas.openxmlformats.org/drawingml/2006/main" name="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otx  -  Last saved by user" id="{C9547800-F0C0-4CDD-A902-9C45C89995F4}" vid="{D56818C7-7003-4EBB-A777-FAB7348AA940}"/>
    </a:ext>
  </a:extLst>
</a:theme>
</file>

<file path=ppt/theme/theme8.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7339</TotalTime>
  <Words>10078</Words>
  <Application>Microsoft Office PowerPoint</Application>
  <PresentationFormat>Widescreen</PresentationFormat>
  <Paragraphs>1619</Paragraphs>
  <Slides>125</Slides>
  <Notes>60</Notes>
  <HiddenSlides>1</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125</vt:i4>
      </vt:variant>
    </vt:vector>
  </HeadingPairs>
  <TitlesOfParts>
    <vt:vector size="147"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2_WHITE TEMPLATE</vt:lpstr>
      <vt:lpstr>Microsoft 365 PPT Template - 2018</vt:lpstr>
      <vt:lpstr>2_Black Template</vt:lpstr>
      <vt:lpstr>3_Black Template</vt:lpstr>
      <vt:lpstr>1_Microsoft 365 PPT Template - 2018</vt:lpstr>
      <vt:lpstr> Azure Synapse Analytics Technical Boot Camp  Day 1</vt:lpstr>
      <vt:lpstr>PowerPoint Presentation</vt:lpstr>
      <vt:lpstr>PowerPoint Presentation</vt:lpstr>
      <vt:lpstr> Azure Synapse Analytics 101 Limitless analytics service with  unmatched time to 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Data Loading &amp; Data Lake Organization </vt:lpstr>
      <vt:lpstr>PowerPoint Presentation</vt:lpstr>
      <vt:lpstr>Azure Synapse Analytics</vt:lpstr>
      <vt:lpstr>Ingest Integration with Pipelines</vt:lpstr>
      <vt:lpstr>PowerPoint Presentation</vt:lpstr>
      <vt:lpstr>100+ Connectors out of the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 Quiz</vt:lpstr>
      <vt:lpstr>Pop Quiz</vt:lpstr>
      <vt:lpstr>Ingest Files and Tables</vt:lpstr>
      <vt:lpstr>PowerPoint Presentation</vt:lpstr>
      <vt:lpstr>PowerPoint Presentation</vt:lpstr>
      <vt:lpstr>PowerPoint Presentation</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Full Group Activity:  Data Engineering Discussion </vt:lpstr>
      <vt:lpstr>Mentimeter Poll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188</cp:revision>
  <dcterms:created xsi:type="dcterms:W3CDTF">2020-05-01T23:34:12Z</dcterms:created>
  <dcterms:modified xsi:type="dcterms:W3CDTF">2022-01-24T22:30:47Z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